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Libre Franklin"/>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 roundtripDataSignature="AMtx7mjW5dDLlqG2hIFDKwjsRWrYOKYS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LibreFranklin-regular.fntdata"/><Relationship Id="rId14" Type="http://schemas.openxmlformats.org/officeDocument/2006/relationships/slide" Target="slides/slide10.xml"/><Relationship Id="rId17" Type="http://schemas.openxmlformats.org/officeDocument/2006/relationships/font" Target="fonts/LibreFranklin-italic.fntdata"/><Relationship Id="rId16" Type="http://schemas.openxmlformats.org/officeDocument/2006/relationships/font" Target="fonts/LibreFranklin-bold.fntdata"/><Relationship Id="rId5" Type="http://schemas.openxmlformats.org/officeDocument/2006/relationships/slide" Target="slides/slide1.xml"/><Relationship Id="rId19" Type="http://customschemas.google.com/relationships/presentationmetadata" Target="metadata"/><Relationship Id="rId6" Type="http://schemas.openxmlformats.org/officeDocument/2006/relationships/slide" Target="slides/slide2.xml"/><Relationship Id="rId18" Type="http://schemas.openxmlformats.org/officeDocument/2006/relationships/font" Target="fonts/LibreFranklin-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2" name="Shape 12"/>
        <p:cNvGrpSpPr/>
        <p:nvPr/>
      </p:nvGrpSpPr>
      <p:grpSpPr>
        <a:xfrm>
          <a:off x="0" y="0"/>
          <a:ext cx="0" cy="0"/>
          <a:chOff x="0" y="0"/>
          <a:chExt cx="0" cy="0"/>
        </a:xfrm>
      </p:grpSpPr>
      <p:sp>
        <p:nvSpPr>
          <p:cNvPr id="13" name="Google Shape;13;p12"/>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2"/>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15" name="Google Shape;15;p12"/>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2"/>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2"/>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grpSp>
        <p:nvGrpSpPr>
          <p:cNvPr id="18" name="Google Shape;18;p12"/>
          <p:cNvGrpSpPr/>
          <p:nvPr/>
        </p:nvGrpSpPr>
        <p:grpSpPr>
          <a:xfrm>
            <a:off x="752858" y="744469"/>
            <a:ext cx="10674116" cy="5349671"/>
            <a:chOff x="752858" y="744469"/>
            <a:chExt cx="10674116" cy="5349671"/>
          </a:xfrm>
        </p:grpSpPr>
        <p:sp>
          <p:nvSpPr>
            <p:cNvPr id="19" name="Google Shape;19;p12"/>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0" name="Google Shape;20;p12"/>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2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1"/>
          <p:cNvSpPr txBox="1"/>
          <p:nvPr>
            <p:ph idx="1" type="body"/>
          </p:nvPr>
        </p:nvSpPr>
        <p:spPr>
          <a:xfrm rot="5400000">
            <a:off x="4386262" y="-719138"/>
            <a:ext cx="3571875" cy="96012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80" name="Google Shape;80;p2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22"/>
          <p:cNvSpPr txBox="1"/>
          <p:nvPr>
            <p:ph type="title"/>
          </p:nvPr>
        </p:nvSpPr>
        <p:spPr>
          <a:xfrm rot="5400000">
            <a:off x="7757822" y="2462895"/>
            <a:ext cx="5243244" cy="1565766"/>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22"/>
          <p:cNvSpPr txBox="1"/>
          <p:nvPr>
            <p:ph idx="1" type="body"/>
          </p:nvPr>
        </p:nvSpPr>
        <p:spPr>
          <a:xfrm rot="5400000">
            <a:off x="2839798" y="-844042"/>
            <a:ext cx="5243244" cy="8179641"/>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86" name="Google Shape;86;p22"/>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2"/>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4" name="Google Shape;24;p13"/>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27" name="Shape 27"/>
        <p:cNvGrpSpPr/>
        <p:nvPr/>
      </p:nvGrpSpPr>
      <p:grpSpPr>
        <a:xfrm>
          <a:off x="0" y="0"/>
          <a:ext cx="0" cy="0"/>
          <a:chOff x="0" y="0"/>
          <a:chExt cx="0" cy="0"/>
        </a:xfrm>
      </p:grpSpPr>
      <p:sp>
        <p:nvSpPr>
          <p:cNvPr id="28" name="Google Shape;28;p14"/>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30" name="Google Shape;30;p14"/>
          <p:cNvSpPr txBox="1"/>
          <p:nvPr>
            <p:ph idx="10" type="dt"/>
          </p:nvPr>
        </p:nvSpPr>
        <p:spPr>
          <a:xfrm>
            <a:off x="738908" y="6453386"/>
            <a:ext cx="162240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1" type="ftr"/>
          </p:nvPr>
        </p:nvSpPr>
        <p:spPr>
          <a:xfrm>
            <a:off x="2584312"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Libre Franklin"/>
                <a:ea typeface="Libre Franklin"/>
                <a:cs typeface="Libre Franklin"/>
                <a:sym typeface="Libre Franklin"/>
              </a:defRPr>
            </a:lvl1pPr>
            <a:lvl2pPr indent="0" lvl="1" marL="0" algn="r">
              <a:spcBef>
                <a:spcPts val="0"/>
              </a:spcBef>
              <a:buNone/>
              <a:defRPr sz="1200">
                <a:solidFill>
                  <a:schemeClr val="lt2"/>
                </a:solidFill>
                <a:latin typeface="Libre Franklin"/>
                <a:ea typeface="Libre Franklin"/>
                <a:cs typeface="Libre Franklin"/>
                <a:sym typeface="Libre Franklin"/>
              </a:defRPr>
            </a:lvl2pPr>
            <a:lvl3pPr indent="0" lvl="2" marL="0" algn="r">
              <a:spcBef>
                <a:spcPts val="0"/>
              </a:spcBef>
              <a:buNone/>
              <a:defRPr sz="1200">
                <a:solidFill>
                  <a:schemeClr val="lt2"/>
                </a:solidFill>
                <a:latin typeface="Libre Franklin"/>
                <a:ea typeface="Libre Franklin"/>
                <a:cs typeface="Libre Franklin"/>
                <a:sym typeface="Libre Franklin"/>
              </a:defRPr>
            </a:lvl3pPr>
            <a:lvl4pPr indent="0" lvl="3" marL="0" algn="r">
              <a:spcBef>
                <a:spcPts val="0"/>
              </a:spcBef>
              <a:buNone/>
              <a:defRPr sz="1200">
                <a:solidFill>
                  <a:schemeClr val="lt2"/>
                </a:solidFill>
                <a:latin typeface="Libre Franklin"/>
                <a:ea typeface="Libre Franklin"/>
                <a:cs typeface="Libre Franklin"/>
                <a:sym typeface="Libre Franklin"/>
              </a:defRPr>
            </a:lvl4pPr>
            <a:lvl5pPr indent="0" lvl="4" marL="0" algn="r">
              <a:spcBef>
                <a:spcPts val="0"/>
              </a:spcBef>
              <a:buNone/>
              <a:defRPr sz="1200">
                <a:solidFill>
                  <a:schemeClr val="lt2"/>
                </a:solidFill>
                <a:latin typeface="Libre Franklin"/>
                <a:ea typeface="Libre Franklin"/>
                <a:cs typeface="Libre Franklin"/>
                <a:sym typeface="Libre Franklin"/>
              </a:defRPr>
            </a:lvl5pPr>
            <a:lvl6pPr indent="0" lvl="5" marL="0" algn="r">
              <a:spcBef>
                <a:spcPts val="0"/>
              </a:spcBef>
              <a:buNone/>
              <a:defRPr sz="1200">
                <a:solidFill>
                  <a:schemeClr val="lt2"/>
                </a:solidFill>
                <a:latin typeface="Libre Franklin"/>
                <a:ea typeface="Libre Franklin"/>
                <a:cs typeface="Libre Franklin"/>
                <a:sym typeface="Libre Franklin"/>
              </a:defRPr>
            </a:lvl6pPr>
            <a:lvl7pPr indent="0" lvl="6" marL="0" algn="r">
              <a:spcBef>
                <a:spcPts val="0"/>
              </a:spcBef>
              <a:buNone/>
              <a:defRPr sz="1200">
                <a:solidFill>
                  <a:schemeClr val="lt2"/>
                </a:solidFill>
                <a:latin typeface="Libre Franklin"/>
                <a:ea typeface="Libre Franklin"/>
                <a:cs typeface="Libre Franklin"/>
                <a:sym typeface="Libre Franklin"/>
              </a:defRPr>
            </a:lvl7pPr>
            <a:lvl8pPr indent="0" lvl="7" marL="0" algn="r">
              <a:spcBef>
                <a:spcPts val="0"/>
              </a:spcBef>
              <a:buNone/>
              <a:defRPr sz="1200">
                <a:solidFill>
                  <a:schemeClr val="lt2"/>
                </a:solidFill>
                <a:latin typeface="Libre Franklin"/>
                <a:ea typeface="Libre Franklin"/>
                <a:cs typeface="Libre Franklin"/>
                <a:sym typeface="Libre Franklin"/>
              </a:defRPr>
            </a:lvl8pPr>
            <a:lvl9pPr indent="0" lvl="8" marL="0" algn="r">
              <a:spcBef>
                <a:spcPts val="0"/>
              </a:spcBef>
              <a:buNone/>
              <a:defRPr sz="1200">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4"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1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5"/>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7" name="Google Shape;37;p15"/>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8" name="Google Shape;38;p15"/>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5"/>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1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6"/>
          <p:cNvSpPr txBox="1"/>
          <p:nvPr>
            <p:ph idx="1" type="body"/>
          </p:nvPr>
        </p:nvSpPr>
        <p:spPr>
          <a:xfrm>
            <a:off x="1371600"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44" name="Google Shape;44;p16"/>
          <p:cNvSpPr txBox="1"/>
          <p:nvPr>
            <p:ph idx="2" type="body"/>
          </p:nvPr>
        </p:nvSpPr>
        <p:spPr>
          <a:xfrm>
            <a:off x="1371600"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5" name="Google Shape;45;p16"/>
          <p:cNvSpPr txBox="1"/>
          <p:nvPr>
            <p:ph idx="3" type="body"/>
          </p:nvPr>
        </p:nvSpPr>
        <p:spPr>
          <a:xfrm>
            <a:off x="6525014"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46" name="Google Shape;46;p16"/>
          <p:cNvSpPr txBox="1"/>
          <p:nvPr>
            <p:ph idx="4" type="body"/>
          </p:nvPr>
        </p:nvSpPr>
        <p:spPr>
          <a:xfrm>
            <a:off x="6525014"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7" name="Google Shape;47;p16"/>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7"/>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7"/>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7"/>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9" name="Shape 59"/>
        <p:cNvGrpSpPr/>
        <p:nvPr/>
      </p:nvGrpSpPr>
      <p:grpSpPr>
        <a:xfrm>
          <a:off x="0" y="0"/>
          <a:ext cx="0" cy="0"/>
          <a:chOff x="0" y="0"/>
          <a:chExt cx="0" cy="0"/>
        </a:xfrm>
      </p:grpSpPr>
      <p:sp>
        <p:nvSpPr>
          <p:cNvPr id="60" name="Google Shape;60;p19"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9"/>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9"/>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63" name="Google Shape;63;p19"/>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64" name="Google Shape;64;p19"/>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9"/>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19"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8" name="Shape 68"/>
        <p:cNvGrpSpPr/>
        <p:nvPr/>
      </p:nvGrpSpPr>
      <p:grpSpPr>
        <a:xfrm>
          <a:off x="0" y="0"/>
          <a:ext cx="0" cy="0"/>
          <a:chOff x="0" y="0"/>
          <a:chExt cx="0" cy="0"/>
        </a:xfrm>
      </p:grpSpPr>
      <p:sp>
        <p:nvSpPr>
          <p:cNvPr id="69" name="Google Shape;69;p20"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0"/>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0"/>
          <p:cNvSpPr/>
          <p:nvPr>
            <p:ph idx="2" type="pic"/>
          </p:nvPr>
        </p:nvSpPr>
        <p:spPr>
          <a:xfrm>
            <a:off x="5532120" y="0"/>
            <a:ext cx="6659880" cy="6857999"/>
          </a:xfrm>
          <a:prstGeom prst="rect">
            <a:avLst/>
          </a:prstGeom>
          <a:noFill/>
          <a:ln>
            <a:noFill/>
          </a:ln>
        </p:spPr>
        <p:txBody>
          <a:bodyPr anchorCtr="0" anchor="t" bIns="45700" lIns="91425" spcFirstLastPara="1" rIns="91425" wrap="square" tIns="45700">
            <a:normAutofit/>
          </a:bodyPr>
          <a:lstStyle>
            <a:lvl1pPr lvl="0" marR="0" rtl="0" algn="l">
              <a:lnSpc>
                <a:spcPct val="94000"/>
              </a:lnSpc>
              <a:spcBef>
                <a:spcPts val="10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1pPr>
            <a:lvl2pPr lvl="1"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2pPr>
            <a:lvl3pPr lvl="2"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3pPr>
            <a:lvl4pPr lvl="3"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4pPr>
            <a:lvl5pPr lvl="4"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5pPr>
            <a:lvl6pPr lvl="5"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6pPr>
            <a:lvl7pPr lvl="6"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7pPr>
            <a:lvl8pPr lvl="7"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8pPr>
            <a:lvl9pPr lvl="8" marR="0" rtl="0" algn="l">
              <a:lnSpc>
                <a:spcPct val="94000"/>
              </a:lnSpc>
              <a:spcBef>
                <a:spcPts val="500"/>
              </a:spcBef>
              <a:spcAft>
                <a:spcPts val="20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9pPr>
          </a:lstStyle>
          <a:p/>
        </p:txBody>
      </p:sp>
      <p:sp>
        <p:nvSpPr>
          <p:cNvPr id="72" name="Google Shape;72;p20"/>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73" name="Google Shape;73;p20"/>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0"/>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0"/>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20"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8" name="Google Shape;8;p1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9" name="Google Shape;9;p1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0" name="Google Shape;10;p1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1"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ijert.org/a-review-paper-on-vehicle-number-plate-recognition" TargetMode="External"/><Relationship Id="rId4" Type="http://schemas.openxmlformats.org/officeDocument/2006/relationships/hyperlink" Target="https://www.imedpub.com/articles/a-review-paper-on-license-plate-recognition" TargetMode="External"/><Relationship Id="rId5" Type="http://schemas.openxmlformats.org/officeDocument/2006/relationships/hyperlink" Target="https://ieeexplore.ieee.org/document/874828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ieeexplore.ieee.org/search/searchresult.jsp?matchBoolean=true&amp;queryText=%22Index%20Terms%22:Image%20recognition&amp;newsearch=true" TargetMode="External"/><Relationship Id="rId4" Type="http://schemas.openxmlformats.org/officeDocument/2006/relationships/hyperlink" Target="https://ieeexplore.ieee.org/search/searchresult.jsp?matchBoolean=true&amp;queryText=%22Index%20Terms%22:Image%20recognition&amp;newsearch=true" TargetMode="External"/><Relationship Id="rId9" Type="http://schemas.openxmlformats.org/officeDocument/2006/relationships/hyperlink" Target="https://ieeexplore.ieee.org/search/searchresult.jsp?matchBoolean=true&amp;queryText=%22Index%20Terms%22:Image%20recognition&amp;newsearch=true" TargetMode="External"/><Relationship Id="rId5" Type="http://schemas.openxmlformats.org/officeDocument/2006/relationships/hyperlink" Target="https://ieeexplore.ieee.org/search/searchresult.jsp?matchBoolean=true&amp;queryText=%22Index%20Terms%22:Image%20recognition&amp;newsearch=true" TargetMode="External"/><Relationship Id="rId6" Type="http://schemas.openxmlformats.org/officeDocument/2006/relationships/hyperlink" Target="https://ieeexplore.ieee.org/search/searchresult.jsp?matchBoolean=true&amp;queryText=%22Index%20Terms%22:Image%20recognition&amp;newsearch=true" TargetMode="External"/><Relationship Id="rId7" Type="http://schemas.openxmlformats.org/officeDocument/2006/relationships/hyperlink" Target="https://ieeexplore.ieee.org/search/searchresult.jsp?matchBoolean=true&amp;queryText=%22Index%20Terms%22:Image%20recognition&amp;newsearch=true" TargetMode="External"/><Relationship Id="rId8" Type="http://schemas.openxmlformats.org/officeDocument/2006/relationships/hyperlink" Target="https://ieeexplore.ieee.org/search/searchresult.jsp?matchBoolean=true&amp;queryText=%22Index%20Terms%22:Image%20recognition&amp;newsearch=tru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3.jp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2.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2.png"/><Relationship Id="rId11" Type="http://schemas.openxmlformats.org/officeDocument/2006/relationships/image" Target="../media/image5.png"/><Relationship Id="rId10" Type="http://schemas.openxmlformats.org/officeDocument/2006/relationships/image" Target="../media/image11.jpg"/><Relationship Id="rId12" Type="http://schemas.openxmlformats.org/officeDocument/2006/relationships/image" Target="../media/image14.png"/><Relationship Id="rId9" Type="http://schemas.openxmlformats.org/officeDocument/2006/relationships/image" Target="../media/image16.png"/><Relationship Id="rId5" Type="http://schemas.openxmlformats.org/officeDocument/2006/relationships/image" Target="../media/image3.jpg"/><Relationship Id="rId6" Type="http://schemas.openxmlformats.org/officeDocument/2006/relationships/image" Target="../media/image7.jpg"/><Relationship Id="rId7" Type="http://schemas.openxmlformats.org/officeDocument/2006/relationships/image" Target="../media/image6.jpg"/><Relationship Id="rId8"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txBox="1"/>
          <p:nvPr>
            <p:ph type="ctrTitle"/>
          </p:nvPr>
        </p:nvSpPr>
        <p:spPr>
          <a:xfrm>
            <a:off x="1254034" y="1281869"/>
            <a:ext cx="11512732" cy="3503776"/>
          </a:xfrm>
          <a:prstGeom prst="rect">
            <a:avLst/>
          </a:prstGeom>
          <a:noFill/>
          <a:ln>
            <a:noFill/>
          </a:ln>
        </p:spPr>
        <p:txBody>
          <a:bodyPr anchorCtr="0" anchor="b" bIns="45700" lIns="91425" spcFirstLastPara="1" rIns="91425" wrap="square" tIns="45700">
            <a:normAutofit/>
          </a:bodyPr>
          <a:lstStyle/>
          <a:p>
            <a:pPr indent="0" lvl="0" marL="0" rtl="0" algn="l">
              <a:lnSpc>
                <a:spcPct val="89000"/>
              </a:lnSpc>
              <a:spcBef>
                <a:spcPts val="0"/>
              </a:spcBef>
              <a:spcAft>
                <a:spcPts val="0"/>
              </a:spcAft>
              <a:buClr>
                <a:srgbClr val="002060"/>
              </a:buClr>
              <a:buSzPts val="5300"/>
              <a:buFont typeface="Times New Roman"/>
              <a:buNone/>
            </a:pPr>
            <a:r>
              <a:rPr lang="en-US" sz="5300">
                <a:solidFill>
                  <a:srgbClr val="002060"/>
                </a:solidFill>
                <a:latin typeface="Times New Roman"/>
                <a:ea typeface="Times New Roman"/>
                <a:cs typeface="Times New Roman"/>
                <a:sym typeface="Times New Roman"/>
              </a:rPr>
              <a:t>LICENSE PLATE DETECTION </a:t>
            </a:r>
            <a:br>
              <a:rPr lang="en-US" sz="5300">
                <a:solidFill>
                  <a:srgbClr val="002060"/>
                </a:solidFill>
                <a:latin typeface="Times New Roman"/>
                <a:ea typeface="Times New Roman"/>
                <a:cs typeface="Times New Roman"/>
                <a:sym typeface="Times New Roman"/>
              </a:rPr>
            </a:br>
            <a:r>
              <a:rPr lang="en-US" sz="5300">
                <a:solidFill>
                  <a:srgbClr val="002060"/>
                </a:solidFill>
                <a:latin typeface="Times New Roman"/>
                <a:ea typeface="Times New Roman"/>
                <a:cs typeface="Times New Roman"/>
                <a:sym typeface="Times New Roman"/>
              </a:rPr>
              <a:t>                      AND</a:t>
            </a:r>
            <a:br>
              <a:rPr lang="en-US" sz="5300">
                <a:solidFill>
                  <a:srgbClr val="002060"/>
                </a:solidFill>
                <a:latin typeface="Times New Roman"/>
                <a:ea typeface="Times New Roman"/>
                <a:cs typeface="Times New Roman"/>
                <a:sym typeface="Times New Roman"/>
              </a:rPr>
            </a:br>
            <a:r>
              <a:rPr lang="en-US" sz="5300">
                <a:solidFill>
                  <a:srgbClr val="002060"/>
                </a:solidFill>
                <a:latin typeface="Times New Roman"/>
                <a:ea typeface="Times New Roman"/>
                <a:cs typeface="Times New Roman"/>
                <a:sym typeface="Times New Roman"/>
              </a:rPr>
              <a:t>CHARACTER RECOGNITION</a:t>
            </a:r>
            <a:br>
              <a:rPr lang="en-US"/>
            </a:br>
            <a:br>
              <a:rPr lang="en-US" sz="3100">
                <a:latin typeface="Times New Roman"/>
                <a:ea typeface="Times New Roman"/>
                <a:cs typeface="Times New Roman"/>
                <a:sym typeface="Times New Roman"/>
              </a:rPr>
            </a:br>
            <a:r>
              <a:rPr lang="en-US" sz="3100">
                <a:solidFill>
                  <a:srgbClr val="002060"/>
                </a:solidFill>
                <a:latin typeface="Times New Roman"/>
                <a:ea typeface="Times New Roman"/>
                <a:cs typeface="Times New Roman"/>
                <a:sym typeface="Times New Roman"/>
              </a:rPr>
              <a:t>AN APPLICATION OF IMAGE PROCESSING</a:t>
            </a:r>
            <a:endParaRPr sz="3100">
              <a:solidFill>
                <a:srgbClr val="002060"/>
              </a:solidFill>
              <a:latin typeface="Times New Roman"/>
              <a:ea typeface="Times New Roman"/>
              <a:cs typeface="Times New Roman"/>
              <a:sym typeface="Times New Roman"/>
            </a:endParaRPr>
          </a:p>
        </p:txBody>
      </p:sp>
      <p:sp>
        <p:nvSpPr>
          <p:cNvPr id="94" name="Google Shape;94;p1"/>
          <p:cNvSpPr txBox="1"/>
          <p:nvPr/>
        </p:nvSpPr>
        <p:spPr>
          <a:xfrm>
            <a:off x="1254034" y="5385967"/>
            <a:ext cx="705394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523126"/>
                </a:solidFill>
                <a:latin typeface="Times New Roman"/>
                <a:ea typeface="Times New Roman"/>
                <a:cs typeface="Times New Roman"/>
                <a:sym typeface="Times New Roman"/>
              </a:rPr>
              <a:t>ROHAN.N.KALPAVRUKSHA         PES1201802830</a:t>
            </a:r>
            <a:endParaRPr/>
          </a:p>
          <a:p>
            <a:pPr indent="0" lvl="0" marL="0" marR="0" rtl="0" algn="l">
              <a:spcBef>
                <a:spcPts val="0"/>
              </a:spcBef>
              <a:spcAft>
                <a:spcPts val="0"/>
              </a:spcAft>
              <a:buNone/>
            </a:pPr>
            <a:r>
              <a:rPr b="1" lang="en-US" sz="2000">
                <a:solidFill>
                  <a:srgbClr val="523126"/>
                </a:solidFill>
                <a:latin typeface="Times New Roman"/>
                <a:ea typeface="Times New Roman"/>
                <a:cs typeface="Times New Roman"/>
                <a:sym typeface="Times New Roman"/>
              </a:rPr>
              <a:t>ROSHAN.N.KALPAVRUKSHA       PES1201802834</a:t>
            </a:r>
            <a:endParaRPr sz="2000">
              <a:solidFill>
                <a:schemeClr val="dk1"/>
              </a:solidFill>
              <a:latin typeface="Libre Franklin"/>
              <a:ea typeface="Libre Franklin"/>
              <a:cs typeface="Libre Franklin"/>
              <a:sym typeface="Libre Franklin"/>
            </a:endParaRPr>
          </a:p>
        </p:txBody>
      </p:sp>
      <p:sp>
        <p:nvSpPr>
          <p:cNvPr id="95" name="Google Shape;95;p1"/>
          <p:cNvSpPr txBox="1"/>
          <p:nvPr/>
        </p:nvSpPr>
        <p:spPr>
          <a:xfrm>
            <a:off x="1254034" y="6180892"/>
            <a:ext cx="4641669"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603A14"/>
                </a:solidFill>
                <a:latin typeface="Times New Roman"/>
                <a:ea typeface="Times New Roman"/>
                <a:cs typeface="Times New Roman"/>
                <a:sym typeface="Times New Roman"/>
              </a:rPr>
              <a:t>GUIDE NAME - RAGHAVENDRA M J</a:t>
            </a:r>
            <a:endParaRPr b="1" sz="2000">
              <a:solidFill>
                <a:srgbClr val="603A14"/>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0"/>
          <p:cNvSpPr txBox="1"/>
          <p:nvPr>
            <p:ph type="title"/>
          </p:nvPr>
        </p:nvSpPr>
        <p:spPr>
          <a:xfrm>
            <a:off x="771787" y="176127"/>
            <a:ext cx="9189077" cy="118872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002060"/>
              </a:buClr>
              <a:buSzPts val="5400"/>
              <a:buFont typeface="Times New Roman"/>
              <a:buNone/>
            </a:pPr>
            <a:r>
              <a:rPr lang="en-US" sz="5400">
                <a:solidFill>
                  <a:srgbClr val="002060"/>
                </a:solidFill>
                <a:latin typeface="Times New Roman"/>
                <a:ea typeface="Times New Roman"/>
                <a:cs typeface="Times New Roman"/>
                <a:sym typeface="Times New Roman"/>
              </a:rPr>
              <a:t>REFERENCES</a:t>
            </a:r>
            <a:endParaRPr sz="5400">
              <a:solidFill>
                <a:srgbClr val="002060"/>
              </a:solidFill>
            </a:endParaRPr>
          </a:p>
        </p:txBody>
      </p:sp>
      <p:sp>
        <p:nvSpPr>
          <p:cNvPr id="210" name="Google Shape;210;p10"/>
          <p:cNvSpPr txBox="1"/>
          <p:nvPr>
            <p:ph idx="1" type="body"/>
          </p:nvPr>
        </p:nvSpPr>
        <p:spPr>
          <a:xfrm>
            <a:off x="864066" y="1174462"/>
            <a:ext cx="11006356" cy="5507411"/>
          </a:xfrm>
          <a:prstGeom prst="rect">
            <a:avLst/>
          </a:prstGeom>
          <a:noFill/>
          <a:ln>
            <a:noFill/>
          </a:ln>
        </p:spPr>
        <p:txBody>
          <a:bodyPr anchorCtr="0" anchor="t" bIns="45700" lIns="91425" spcFirstLastPara="1" rIns="91425" wrap="square" tIns="45700">
            <a:noAutofit/>
          </a:bodyPr>
          <a:lstStyle/>
          <a:p>
            <a:pPr indent="-400050" lvl="0" marL="400050" rtl="0" algn="just">
              <a:lnSpc>
                <a:spcPct val="100000"/>
              </a:lnSpc>
              <a:spcBef>
                <a:spcPts val="0"/>
              </a:spcBef>
              <a:spcAft>
                <a:spcPts val="0"/>
              </a:spcAft>
              <a:buClr>
                <a:srgbClr val="000000"/>
              </a:buClr>
              <a:buSzPts val="1600"/>
              <a:buFont typeface="Libre Franklin"/>
              <a:buAutoNum type="romanUcPeriod"/>
            </a:pPr>
            <a:r>
              <a:rPr lang="en-US" sz="1600">
                <a:solidFill>
                  <a:srgbClr val="000000"/>
                </a:solidFill>
                <a:latin typeface="Times New Roman"/>
                <a:ea typeface="Times New Roman"/>
                <a:cs typeface="Times New Roman"/>
                <a:sym typeface="Times New Roman"/>
              </a:rPr>
              <a:t>P</a:t>
            </a:r>
            <a:r>
              <a:rPr lang="en-US" sz="1600">
                <a:latin typeface="Times New Roman"/>
                <a:ea typeface="Times New Roman"/>
                <a:cs typeface="Times New Roman"/>
                <a:sym typeface="Times New Roman"/>
              </a:rPr>
              <a:t>riyanka Prabhakar</a:t>
            </a:r>
            <a:r>
              <a:rPr lang="en-US" sz="1600">
                <a:solidFill>
                  <a:srgbClr val="000000"/>
                </a:solidFill>
                <a:latin typeface="Times New Roman"/>
                <a:ea typeface="Times New Roman"/>
                <a:cs typeface="Times New Roman"/>
                <a:sym typeface="Times New Roman"/>
              </a:rPr>
              <a:t>, An</a:t>
            </a:r>
            <a:r>
              <a:rPr lang="en-US" sz="1600">
                <a:latin typeface="Times New Roman"/>
                <a:ea typeface="Times New Roman"/>
                <a:cs typeface="Times New Roman"/>
                <a:sym typeface="Times New Roman"/>
              </a:rPr>
              <a:t>upama P</a:t>
            </a:r>
            <a:r>
              <a:rPr lang="en-US" sz="1600">
                <a:solidFill>
                  <a:srgbClr val="000000"/>
                </a:solidFill>
                <a:latin typeface="Times New Roman"/>
                <a:ea typeface="Times New Roman"/>
                <a:cs typeface="Times New Roman"/>
                <a:sym typeface="Times New Roman"/>
              </a:rPr>
              <a:t>, Res</a:t>
            </a:r>
            <a:r>
              <a:rPr lang="en-US" sz="1600">
                <a:latin typeface="Times New Roman"/>
                <a:ea typeface="Times New Roman"/>
                <a:cs typeface="Times New Roman"/>
                <a:sym typeface="Times New Roman"/>
              </a:rPr>
              <a:t>mi S R</a:t>
            </a:r>
            <a:r>
              <a:rPr lang="en-US" sz="1600">
                <a:solidFill>
                  <a:srgbClr val="000000"/>
                </a:solidFill>
                <a:latin typeface="Times New Roman"/>
                <a:ea typeface="Times New Roman"/>
                <a:cs typeface="Times New Roman"/>
                <a:sym typeface="Times New Roman"/>
              </a:rPr>
              <a:t>, “Automatic Number Plate Detection and Recognition“,International Conference on Control, Instrumentation, Communication and Computational Technologies (ICCICCT</a:t>
            </a:r>
            <a:r>
              <a:rPr lang="en-US" sz="1600">
                <a:latin typeface="Times New Roman"/>
                <a:ea typeface="Times New Roman"/>
                <a:cs typeface="Times New Roman"/>
                <a:sym typeface="Times New Roman"/>
              </a:rPr>
              <a:t>), 2014 </a:t>
            </a:r>
            <a:r>
              <a:rPr lang="en-US" sz="1600">
                <a:solidFill>
                  <a:srgbClr val="000000"/>
                </a:solidFill>
                <a:latin typeface="Times New Roman"/>
                <a:ea typeface="Times New Roman"/>
                <a:cs typeface="Times New Roman"/>
                <a:sym typeface="Times New Roman"/>
              </a:rPr>
              <a:t>     </a:t>
            </a:r>
            <a:r>
              <a:rPr lang="en-US" sz="1600">
                <a:latin typeface="Times New Roman"/>
                <a:ea typeface="Times New Roman"/>
                <a:cs typeface="Times New Roman"/>
                <a:sym typeface="Times New Roman"/>
              </a:rPr>
              <a:t> </a:t>
            </a:r>
            <a:endParaRPr/>
          </a:p>
          <a:p>
            <a:pPr indent="-400050" lvl="0" marL="400050" rtl="0" algn="just">
              <a:lnSpc>
                <a:spcPct val="100000"/>
              </a:lnSpc>
              <a:spcBef>
                <a:spcPts val="1800"/>
              </a:spcBef>
              <a:spcAft>
                <a:spcPts val="0"/>
              </a:spcAft>
              <a:buClr>
                <a:srgbClr val="231F20"/>
              </a:buClr>
              <a:buSzPts val="1600"/>
              <a:buFont typeface="Libre Franklin"/>
              <a:buAutoNum type="romanUcPeriod"/>
            </a:pPr>
            <a:r>
              <a:rPr b="0" i="0" lang="en-US" sz="1600">
                <a:solidFill>
                  <a:srgbClr val="231F20"/>
                </a:solidFill>
                <a:latin typeface="Times New Roman"/>
                <a:ea typeface="Times New Roman"/>
                <a:cs typeface="Times New Roman"/>
                <a:sym typeface="Times New Roman"/>
              </a:rPr>
              <a:t>Mahesh Babu K, M V Raghunadh, “Vehicle Number Plate Detection and Recognition using Bounding Box Method”, 2016 International Conference on Advanced Communication Control and Computing Technologies (ICACCCT), ISBN No.978-1-4673-9545-8 106</a:t>
            </a:r>
            <a:endParaRPr/>
          </a:p>
          <a:p>
            <a:pPr indent="-400050" lvl="0" marL="400050" rtl="0" algn="just">
              <a:lnSpc>
                <a:spcPct val="100000"/>
              </a:lnSpc>
              <a:spcBef>
                <a:spcPts val="1200"/>
              </a:spcBef>
              <a:spcAft>
                <a:spcPts val="0"/>
              </a:spcAft>
              <a:buClr>
                <a:srgbClr val="000000"/>
              </a:buClr>
              <a:buSzPts val="1600"/>
              <a:buFont typeface="Libre Franklin"/>
              <a:buAutoNum type="romanUcPeriod"/>
            </a:pPr>
            <a:r>
              <a:rPr lang="en-US" sz="1600">
                <a:solidFill>
                  <a:srgbClr val="000000"/>
                </a:solidFill>
                <a:latin typeface="Times New Roman"/>
                <a:ea typeface="Times New Roman"/>
                <a:cs typeface="Times New Roman"/>
                <a:sym typeface="Times New Roman"/>
              </a:rPr>
              <a:t>Abhishek Kashyap, B. Suresh, Anukul Patil, Saksham Sharma, Ankit Jaiswal, “Automatic Number Plate Recognition“, </a:t>
            </a:r>
            <a:r>
              <a:rPr lang="en-US" sz="1600">
                <a:solidFill>
                  <a:srgbClr val="333333"/>
                </a:solidFill>
                <a:latin typeface="Times New Roman"/>
                <a:ea typeface="Times New Roman"/>
                <a:cs typeface="Times New Roman"/>
                <a:sym typeface="Times New Roman"/>
              </a:rPr>
              <a:t>International Conference on Advances in Computing, Communication Control and Networking (ICACCCN</a:t>
            </a:r>
            <a:r>
              <a:rPr lang="en-US" sz="1600">
                <a:solidFill>
                  <a:srgbClr val="000000"/>
                </a:solidFill>
                <a:latin typeface="Times New Roman"/>
                <a:ea typeface="Times New Roman"/>
                <a:cs typeface="Times New Roman"/>
                <a:sym typeface="Times New Roman"/>
              </a:rPr>
              <a:t>2018</a:t>
            </a:r>
            <a:r>
              <a:rPr lang="en-US" sz="1600">
                <a:solidFill>
                  <a:srgbClr val="333333"/>
                </a:solidFill>
                <a:latin typeface="Times New Roman"/>
                <a:ea typeface="Times New Roman"/>
                <a:cs typeface="Times New Roman"/>
                <a:sym typeface="Times New Roman"/>
              </a:rPr>
              <a:t>)</a:t>
            </a:r>
            <a:r>
              <a:rPr lang="en-US" sz="1600">
                <a:solidFill>
                  <a:srgbClr val="000000"/>
                </a:solidFill>
                <a:latin typeface="Times New Roman"/>
                <a:ea typeface="Times New Roman"/>
                <a:cs typeface="Times New Roman"/>
                <a:sym typeface="Times New Roman"/>
              </a:rPr>
              <a:t>, </a:t>
            </a:r>
            <a:r>
              <a:rPr lang="en-US" sz="1600">
                <a:solidFill>
                  <a:srgbClr val="333333"/>
                </a:solidFill>
                <a:latin typeface="Times New Roman"/>
                <a:ea typeface="Times New Roman"/>
                <a:cs typeface="Times New Roman"/>
                <a:sym typeface="Times New Roman"/>
              </a:rPr>
              <a:t>ISBN: 978-1-5386-4119-4/18/$31.00 ©2018 IEEE</a:t>
            </a:r>
            <a:r>
              <a:rPr lang="en-US" sz="1600">
                <a:solidFill>
                  <a:srgbClr val="000000"/>
                </a:solidFill>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400050" lvl="0" marL="400050" rtl="0" algn="just">
              <a:lnSpc>
                <a:spcPct val="100000"/>
              </a:lnSpc>
              <a:spcBef>
                <a:spcPts val="1200"/>
              </a:spcBef>
              <a:spcAft>
                <a:spcPts val="0"/>
              </a:spcAft>
              <a:buClr>
                <a:schemeClr val="dk2"/>
              </a:buClr>
              <a:buSzPts val="1600"/>
              <a:buFont typeface="Libre Franklin"/>
              <a:buAutoNum type="romanUcPeriod"/>
            </a:pPr>
            <a:r>
              <a:rPr lang="en-US" sz="1600">
                <a:latin typeface="Times New Roman"/>
                <a:ea typeface="Times New Roman"/>
                <a:cs typeface="Times New Roman"/>
                <a:sym typeface="Times New Roman"/>
              </a:rPr>
              <a:t>Deniing Jiang, Tulu Muluneh Mekonnen, Tiruneth Embiale,AshenafiGebrehiwot “Car Plate Recognition System” in Fifth internation conference on Intelligent Networks and Intelligent Systems, IEEE, 978-0-7695-4855-5/12 2012.</a:t>
            </a:r>
            <a:endParaRPr/>
          </a:p>
          <a:p>
            <a:pPr indent="-400050" lvl="0" marL="400050" rtl="0" algn="just">
              <a:lnSpc>
                <a:spcPct val="100000"/>
              </a:lnSpc>
              <a:spcBef>
                <a:spcPts val="1200"/>
              </a:spcBef>
              <a:spcAft>
                <a:spcPts val="0"/>
              </a:spcAft>
              <a:buClr>
                <a:schemeClr val="dk2"/>
              </a:buClr>
              <a:buSzPts val="1600"/>
              <a:buFont typeface="Libre Franklin"/>
              <a:buAutoNum type="romanUcPeriod"/>
            </a:pPr>
            <a:r>
              <a:rPr lang="en-US" sz="1600">
                <a:latin typeface="Times New Roman"/>
                <a:ea typeface="Times New Roman"/>
                <a:cs typeface="Times New Roman"/>
                <a:sym typeface="Times New Roman"/>
              </a:rPr>
              <a:t>Rahim Panahi, Iman Gholampour, "Accurate Detection and Recognition of Dirty Vehicle Plate Numbers for High Speed Applications",. IEEE Transactions on Intelligent Transportation Systems, 2017</a:t>
            </a:r>
            <a:endParaRPr/>
          </a:p>
          <a:p>
            <a:pPr indent="-400050" lvl="0" marL="400050" rtl="0" algn="just">
              <a:lnSpc>
                <a:spcPct val="100000"/>
              </a:lnSpc>
              <a:spcBef>
                <a:spcPts val="1200"/>
              </a:spcBef>
              <a:spcAft>
                <a:spcPts val="0"/>
              </a:spcAft>
              <a:buClr>
                <a:srgbClr val="0070C0"/>
              </a:buClr>
              <a:buSzPts val="1600"/>
              <a:buFont typeface="Libre Franklin"/>
              <a:buAutoNum type="romanUcPeriod"/>
            </a:pPr>
            <a:r>
              <a:rPr lang="en-US" sz="1600" u="sng">
                <a:solidFill>
                  <a:srgbClr val="0070C0"/>
                </a:solidFill>
                <a:latin typeface="Times New Roman"/>
                <a:ea typeface="Times New Roman"/>
                <a:cs typeface="Times New Roman"/>
                <a:sym typeface="Times New Roman"/>
                <a:hlinkClick r:id="rId3">
                  <a:extLst>
                    <a:ext uri="{A12FA001-AC4F-418D-AE19-62706E023703}">
                      <ahyp:hlinkClr val="tx"/>
                    </a:ext>
                  </a:extLst>
                </a:hlinkClick>
              </a:rPr>
              <a:t>https://www.ijert.org/a-review-paper-on-vehicle-number-plate-recognition</a:t>
            </a:r>
            <a:endParaRPr sz="1600">
              <a:solidFill>
                <a:srgbClr val="0070C0"/>
              </a:solidFill>
              <a:latin typeface="Times New Roman"/>
              <a:ea typeface="Times New Roman"/>
              <a:cs typeface="Times New Roman"/>
              <a:sym typeface="Times New Roman"/>
            </a:endParaRPr>
          </a:p>
          <a:p>
            <a:pPr indent="-400050" lvl="0" marL="400050" rtl="0" algn="just">
              <a:lnSpc>
                <a:spcPct val="100000"/>
              </a:lnSpc>
              <a:spcBef>
                <a:spcPts val="1200"/>
              </a:spcBef>
              <a:spcAft>
                <a:spcPts val="0"/>
              </a:spcAft>
              <a:buClr>
                <a:srgbClr val="0070C0"/>
              </a:buClr>
              <a:buSzPts val="1600"/>
              <a:buFont typeface="Libre Franklin"/>
              <a:buAutoNum type="romanUcPeriod"/>
            </a:pPr>
            <a:r>
              <a:rPr b="0" i="0" lang="en-US" sz="1600" u="sng">
                <a:solidFill>
                  <a:srgbClr val="0070C0"/>
                </a:solidFill>
                <a:latin typeface="Times New Roman"/>
                <a:ea typeface="Times New Roman"/>
                <a:cs typeface="Times New Roman"/>
                <a:sym typeface="Times New Roman"/>
                <a:hlinkClick r:id="rId4">
                  <a:extLst>
                    <a:ext uri="{A12FA001-AC4F-418D-AE19-62706E023703}">
                      <ahyp:hlinkClr val="tx"/>
                    </a:ext>
                  </a:extLst>
                </a:hlinkClick>
              </a:rPr>
              <a:t>https://www.imedpub.com/articles/a-review-paper-on-license-plate-recognition</a:t>
            </a:r>
            <a:endParaRPr sz="1600">
              <a:solidFill>
                <a:srgbClr val="0070C0"/>
              </a:solidFill>
              <a:latin typeface="Times New Roman"/>
              <a:ea typeface="Times New Roman"/>
              <a:cs typeface="Times New Roman"/>
              <a:sym typeface="Times New Roman"/>
            </a:endParaRPr>
          </a:p>
          <a:p>
            <a:pPr indent="-400050" lvl="0" marL="400050" rtl="0" algn="just">
              <a:lnSpc>
                <a:spcPct val="100000"/>
              </a:lnSpc>
              <a:spcBef>
                <a:spcPts val="1200"/>
              </a:spcBef>
              <a:spcAft>
                <a:spcPts val="0"/>
              </a:spcAft>
              <a:buClr>
                <a:srgbClr val="0070C0"/>
              </a:buClr>
              <a:buSzPts val="1600"/>
              <a:buFont typeface="Libre Franklin"/>
              <a:buAutoNum type="romanUcPeriod"/>
            </a:pPr>
            <a:r>
              <a:rPr b="0" i="0" lang="en-US" sz="1600" u="sng">
                <a:solidFill>
                  <a:srgbClr val="0070C0"/>
                </a:solidFill>
                <a:latin typeface="Times New Roman"/>
                <a:ea typeface="Times New Roman"/>
                <a:cs typeface="Times New Roman"/>
                <a:sym typeface="Times New Roman"/>
                <a:hlinkClick r:id="rId5">
                  <a:extLst>
                    <a:ext uri="{A12FA001-AC4F-418D-AE19-62706E023703}">
                      <ahyp:hlinkClr val="tx"/>
                    </a:ext>
                  </a:extLst>
                </a:hlinkClick>
              </a:rPr>
              <a:t>https://ieeexplore.ieee.org/document/8748287</a:t>
            </a:r>
            <a:endParaRPr b="0" i="0" sz="1600">
              <a:solidFill>
                <a:srgbClr val="0070C0"/>
              </a:solidFill>
              <a:latin typeface="Times New Roman"/>
              <a:ea typeface="Times New Roman"/>
              <a:cs typeface="Times New Roman"/>
              <a:sym typeface="Times New Roman"/>
            </a:endParaRPr>
          </a:p>
          <a:p>
            <a:pPr indent="-298450" lvl="0" marL="400050" rtl="0" algn="just">
              <a:lnSpc>
                <a:spcPct val="100000"/>
              </a:lnSpc>
              <a:spcBef>
                <a:spcPts val="1200"/>
              </a:spcBef>
              <a:spcAft>
                <a:spcPts val="0"/>
              </a:spcAft>
              <a:buClr>
                <a:schemeClr val="dk2"/>
              </a:buClr>
              <a:buSzPts val="1600"/>
              <a:buFont typeface="Libre Franklin"/>
              <a:buNone/>
            </a:pPr>
            <a:r>
              <a:t/>
            </a:r>
            <a:endParaRPr sz="1600">
              <a:latin typeface="Times New Roman"/>
              <a:ea typeface="Times New Roman"/>
              <a:cs typeface="Times New Roman"/>
              <a:sym typeface="Times New Roman"/>
            </a:endParaRPr>
          </a:p>
        </p:txBody>
      </p:sp>
      <p:cxnSp>
        <p:nvCxnSpPr>
          <p:cNvPr id="211" name="Google Shape;211;p10"/>
          <p:cNvCxnSpPr/>
          <p:nvPr/>
        </p:nvCxnSpPr>
        <p:spPr>
          <a:xfrm>
            <a:off x="864066" y="939567"/>
            <a:ext cx="9303391"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ph type="title"/>
          </p:nvPr>
        </p:nvSpPr>
        <p:spPr>
          <a:xfrm>
            <a:off x="1316052" y="192808"/>
            <a:ext cx="8644812" cy="1006486"/>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rgbClr val="002060"/>
              </a:buClr>
              <a:buSzPts val="6600"/>
              <a:buFont typeface="Times New Roman"/>
              <a:buNone/>
            </a:pPr>
            <a:r>
              <a:rPr lang="en-US" sz="6600">
                <a:solidFill>
                  <a:srgbClr val="002060"/>
                </a:solidFill>
                <a:latin typeface="Times New Roman"/>
                <a:ea typeface="Times New Roman"/>
                <a:cs typeface="Times New Roman"/>
                <a:sym typeface="Times New Roman"/>
              </a:rPr>
              <a:t>AIM</a:t>
            </a:r>
            <a:r>
              <a:rPr lang="en-US" sz="6600">
                <a:latin typeface="Times New Roman"/>
                <a:ea typeface="Times New Roman"/>
                <a:cs typeface="Times New Roman"/>
                <a:sym typeface="Times New Roman"/>
              </a:rPr>
              <a:t> </a:t>
            </a:r>
            <a:endParaRPr sz="6600">
              <a:latin typeface="Times New Roman"/>
              <a:ea typeface="Times New Roman"/>
              <a:cs typeface="Times New Roman"/>
              <a:sym typeface="Times New Roman"/>
            </a:endParaRPr>
          </a:p>
        </p:txBody>
      </p:sp>
      <p:sp>
        <p:nvSpPr>
          <p:cNvPr id="101" name="Google Shape;101;p2"/>
          <p:cNvSpPr txBox="1"/>
          <p:nvPr>
            <p:ph idx="1" type="body"/>
          </p:nvPr>
        </p:nvSpPr>
        <p:spPr>
          <a:xfrm>
            <a:off x="771787" y="922789"/>
            <a:ext cx="11056690" cy="5746459"/>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4000"/>
              </a:lnSpc>
              <a:spcBef>
                <a:spcPts val="0"/>
              </a:spcBef>
              <a:spcAft>
                <a:spcPts val="0"/>
              </a:spcAft>
              <a:buClr>
                <a:schemeClr val="dk2"/>
              </a:buClr>
              <a:buSzPts val="2400"/>
              <a:buNone/>
            </a:pPr>
            <a:r>
              <a:t/>
            </a:r>
            <a:endParaRPr b="1" i="1" sz="2400">
              <a:latin typeface="Times New Roman"/>
              <a:ea typeface="Times New Roman"/>
              <a:cs typeface="Times New Roman"/>
              <a:sym typeface="Times New Roman"/>
            </a:endParaRPr>
          </a:p>
          <a:p>
            <a:pPr indent="0" lvl="0" marL="0" rtl="0" algn="ctr">
              <a:lnSpc>
                <a:spcPct val="94000"/>
              </a:lnSpc>
              <a:spcBef>
                <a:spcPts val="1200"/>
              </a:spcBef>
              <a:spcAft>
                <a:spcPts val="0"/>
              </a:spcAft>
              <a:buClr>
                <a:schemeClr val="dk2"/>
              </a:buClr>
              <a:buSzPts val="2400"/>
              <a:buNone/>
            </a:pPr>
            <a:r>
              <a:rPr b="1" i="1" lang="en-US" sz="2400">
                <a:latin typeface="Times New Roman"/>
                <a:ea typeface="Times New Roman"/>
                <a:cs typeface="Times New Roman"/>
                <a:sym typeface="Times New Roman"/>
              </a:rPr>
              <a:t>TO DISPLAY THE CHARACTERS PRESENT IN LICENSE PLATE FROM A CAR IMAGE </a:t>
            </a:r>
            <a:endParaRPr/>
          </a:p>
          <a:p>
            <a:pPr indent="0" lvl="0" marL="0" rtl="0" algn="ctr">
              <a:lnSpc>
                <a:spcPct val="94000"/>
              </a:lnSpc>
              <a:spcBef>
                <a:spcPts val="1200"/>
              </a:spcBef>
              <a:spcAft>
                <a:spcPts val="0"/>
              </a:spcAft>
              <a:buClr>
                <a:schemeClr val="dk2"/>
              </a:buClr>
              <a:buSzPts val="2000"/>
              <a:buNone/>
            </a:pPr>
            <a:r>
              <a:t/>
            </a:r>
            <a:endParaRPr b="1" i="1" u="sng">
              <a:latin typeface="Times New Roman"/>
              <a:ea typeface="Times New Roman"/>
              <a:cs typeface="Times New Roman"/>
              <a:sym typeface="Times New Roman"/>
            </a:endParaRPr>
          </a:p>
          <a:p>
            <a:pPr indent="0" lvl="0" marL="0" rtl="0" algn="ctr">
              <a:lnSpc>
                <a:spcPct val="94000"/>
              </a:lnSpc>
              <a:spcBef>
                <a:spcPts val="1200"/>
              </a:spcBef>
              <a:spcAft>
                <a:spcPts val="0"/>
              </a:spcAft>
              <a:buClr>
                <a:schemeClr val="dk2"/>
              </a:buClr>
              <a:buSzPts val="2000"/>
              <a:buNone/>
            </a:pPr>
            <a:r>
              <a:t/>
            </a:r>
            <a:endParaRPr b="1" i="1" u="sng">
              <a:latin typeface="Times New Roman"/>
              <a:ea typeface="Times New Roman"/>
              <a:cs typeface="Times New Roman"/>
              <a:sym typeface="Times New Roman"/>
            </a:endParaRPr>
          </a:p>
          <a:p>
            <a:pPr indent="0" lvl="0" marL="0" rtl="0" algn="ctr">
              <a:lnSpc>
                <a:spcPct val="94000"/>
              </a:lnSpc>
              <a:spcBef>
                <a:spcPts val="1200"/>
              </a:spcBef>
              <a:spcAft>
                <a:spcPts val="0"/>
              </a:spcAft>
              <a:buClr>
                <a:schemeClr val="dk2"/>
              </a:buClr>
              <a:buSzPts val="2000"/>
              <a:buNone/>
            </a:pPr>
            <a:r>
              <a:t/>
            </a:r>
            <a:endParaRPr b="1" i="1" u="sng">
              <a:latin typeface="Times New Roman"/>
              <a:ea typeface="Times New Roman"/>
              <a:cs typeface="Times New Roman"/>
              <a:sym typeface="Times New Roman"/>
            </a:endParaRPr>
          </a:p>
          <a:p>
            <a:pPr indent="0" lvl="0" marL="0" rtl="0" algn="ctr">
              <a:lnSpc>
                <a:spcPct val="94000"/>
              </a:lnSpc>
              <a:spcBef>
                <a:spcPts val="1200"/>
              </a:spcBef>
              <a:spcAft>
                <a:spcPts val="0"/>
              </a:spcAft>
              <a:buClr>
                <a:schemeClr val="dk2"/>
              </a:buClr>
              <a:buSzPts val="2000"/>
              <a:buNone/>
            </a:pPr>
            <a:r>
              <a:t/>
            </a:r>
            <a:endParaRPr b="1" i="1" u="sng">
              <a:latin typeface="Times New Roman"/>
              <a:ea typeface="Times New Roman"/>
              <a:cs typeface="Times New Roman"/>
              <a:sym typeface="Times New Roman"/>
            </a:endParaRPr>
          </a:p>
          <a:p>
            <a:pPr indent="0" lvl="0" marL="0" rtl="0" algn="ctr">
              <a:lnSpc>
                <a:spcPct val="94000"/>
              </a:lnSpc>
              <a:spcBef>
                <a:spcPts val="1200"/>
              </a:spcBef>
              <a:spcAft>
                <a:spcPts val="0"/>
              </a:spcAft>
              <a:buClr>
                <a:schemeClr val="dk2"/>
              </a:buClr>
              <a:buSzPts val="2000"/>
              <a:buNone/>
            </a:pPr>
            <a:r>
              <a:t/>
            </a:r>
            <a:endParaRPr b="1" i="1" u="sng">
              <a:latin typeface="Times New Roman"/>
              <a:ea typeface="Times New Roman"/>
              <a:cs typeface="Times New Roman"/>
              <a:sym typeface="Times New Roman"/>
            </a:endParaRPr>
          </a:p>
          <a:p>
            <a:pPr indent="0" lvl="0" marL="0" rtl="0" algn="ctr">
              <a:lnSpc>
                <a:spcPct val="94000"/>
              </a:lnSpc>
              <a:spcBef>
                <a:spcPts val="1200"/>
              </a:spcBef>
              <a:spcAft>
                <a:spcPts val="0"/>
              </a:spcAft>
              <a:buClr>
                <a:schemeClr val="dk2"/>
              </a:buClr>
              <a:buSzPts val="2000"/>
              <a:buNone/>
            </a:pPr>
            <a:r>
              <a:t/>
            </a:r>
            <a:endParaRPr b="1" i="1" u="sng">
              <a:latin typeface="Times New Roman"/>
              <a:ea typeface="Times New Roman"/>
              <a:cs typeface="Times New Roman"/>
              <a:sym typeface="Times New Roman"/>
            </a:endParaRPr>
          </a:p>
          <a:p>
            <a:pPr indent="-257048" lvl="0" marL="384048" rtl="0" algn="just">
              <a:lnSpc>
                <a:spcPct val="94000"/>
              </a:lnSpc>
              <a:spcBef>
                <a:spcPts val="1200"/>
              </a:spcBef>
              <a:spcAft>
                <a:spcPts val="0"/>
              </a:spcAft>
              <a:buClr>
                <a:schemeClr val="dk2"/>
              </a:buClr>
              <a:buSzPts val="2000"/>
              <a:buNone/>
            </a:pPr>
            <a:r>
              <a:t/>
            </a:r>
            <a:endParaRPr b="0" i="0" sz="2000">
              <a:solidFill>
                <a:srgbClr val="231F20"/>
              </a:solidFill>
              <a:latin typeface="Times New Roman"/>
              <a:ea typeface="Times New Roman"/>
              <a:cs typeface="Times New Roman"/>
              <a:sym typeface="Times New Roman"/>
            </a:endParaRPr>
          </a:p>
          <a:p>
            <a:pPr indent="-384048" lvl="0" marL="384048" rtl="0" algn="just">
              <a:lnSpc>
                <a:spcPct val="94000"/>
              </a:lnSpc>
              <a:spcBef>
                <a:spcPts val="1200"/>
              </a:spcBef>
              <a:spcAft>
                <a:spcPts val="0"/>
              </a:spcAft>
              <a:buClr>
                <a:srgbClr val="231F20"/>
              </a:buClr>
              <a:buSzPts val="2000"/>
              <a:buChar char="■"/>
            </a:pPr>
            <a:r>
              <a:rPr b="0" i="0" lang="en-US" sz="2000">
                <a:solidFill>
                  <a:srgbClr val="231F20"/>
                </a:solidFill>
                <a:latin typeface="Times New Roman"/>
                <a:ea typeface="Times New Roman"/>
                <a:cs typeface="Times New Roman"/>
                <a:sym typeface="Times New Roman"/>
              </a:rPr>
              <a:t>The use of vehicles </a:t>
            </a:r>
            <a:r>
              <a:rPr lang="en-US">
                <a:solidFill>
                  <a:srgbClr val="231F20"/>
                </a:solidFill>
                <a:latin typeface="Times New Roman"/>
                <a:ea typeface="Times New Roman"/>
                <a:cs typeface="Times New Roman"/>
                <a:sym typeface="Times New Roman"/>
              </a:rPr>
              <a:t>has </a:t>
            </a:r>
            <a:r>
              <a:rPr b="0" i="0" lang="en-US" sz="2000">
                <a:solidFill>
                  <a:srgbClr val="231F20"/>
                </a:solidFill>
                <a:latin typeface="Times New Roman"/>
                <a:ea typeface="Times New Roman"/>
                <a:cs typeface="Times New Roman"/>
                <a:sym typeface="Times New Roman"/>
              </a:rPr>
              <a:t>increased exponentially day by day and </a:t>
            </a:r>
            <a:r>
              <a:rPr lang="en-US">
                <a:solidFill>
                  <a:srgbClr val="231F20"/>
                </a:solidFill>
                <a:latin typeface="Times New Roman"/>
                <a:ea typeface="Times New Roman"/>
                <a:cs typeface="Times New Roman"/>
                <a:sym typeface="Times New Roman"/>
              </a:rPr>
              <a:t>thereby </a:t>
            </a:r>
            <a:r>
              <a:rPr b="0" i="0" lang="en-US" sz="2000">
                <a:solidFill>
                  <a:srgbClr val="231F20"/>
                </a:solidFill>
                <a:latin typeface="Times New Roman"/>
                <a:ea typeface="Times New Roman"/>
                <a:cs typeface="Times New Roman"/>
                <a:sym typeface="Times New Roman"/>
              </a:rPr>
              <a:t>violation of traffic rules, theft of vehicles, entering in restricted areas, high number of accidents lead to increase in the crime rates. </a:t>
            </a:r>
            <a:endParaRPr/>
          </a:p>
          <a:p>
            <a:pPr indent="-384048" lvl="0" marL="384048" rtl="0" algn="just">
              <a:lnSpc>
                <a:spcPct val="94000"/>
              </a:lnSpc>
              <a:spcBef>
                <a:spcPts val="1200"/>
              </a:spcBef>
              <a:spcAft>
                <a:spcPts val="0"/>
              </a:spcAft>
              <a:buClr>
                <a:srgbClr val="231F20"/>
              </a:buClr>
              <a:buSzPts val="2000"/>
              <a:buChar char="■"/>
            </a:pPr>
            <a:r>
              <a:rPr lang="en-US">
                <a:solidFill>
                  <a:srgbClr val="231F20"/>
                </a:solidFill>
                <a:latin typeface="Times New Roman"/>
                <a:ea typeface="Times New Roman"/>
                <a:cs typeface="Times New Roman"/>
                <a:sym typeface="Times New Roman"/>
              </a:rPr>
              <a:t>V</a:t>
            </a:r>
            <a:r>
              <a:rPr b="0" i="0" lang="en-US" sz="2000">
                <a:solidFill>
                  <a:srgbClr val="231F20"/>
                </a:solidFill>
                <a:latin typeface="Times New Roman"/>
                <a:ea typeface="Times New Roman"/>
                <a:cs typeface="Times New Roman"/>
                <a:sym typeface="Times New Roman"/>
              </a:rPr>
              <a:t>ehicle license plate detection technique can be significantly used in the field of </a:t>
            </a:r>
            <a:r>
              <a:rPr b="0" i="1" lang="en-US" sz="2000">
                <a:solidFill>
                  <a:srgbClr val="7030A0"/>
                </a:solidFill>
                <a:latin typeface="Times New Roman"/>
                <a:ea typeface="Times New Roman"/>
                <a:cs typeface="Times New Roman"/>
                <a:sym typeface="Times New Roman"/>
              </a:rPr>
              <a:t>vehicle security and safety system</a:t>
            </a:r>
            <a:r>
              <a:rPr b="0" i="0" lang="en-US" sz="2000">
                <a:solidFill>
                  <a:srgbClr val="231F20"/>
                </a:solidFill>
                <a:latin typeface="Times New Roman"/>
                <a:ea typeface="Times New Roman"/>
                <a:cs typeface="Times New Roman"/>
                <a:sym typeface="Times New Roman"/>
              </a:rPr>
              <a:t>.</a:t>
            </a:r>
            <a:endParaRPr/>
          </a:p>
          <a:p>
            <a:pPr indent="0" lvl="0" marL="0" rtl="0" algn="just">
              <a:lnSpc>
                <a:spcPct val="94000"/>
              </a:lnSpc>
              <a:spcBef>
                <a:spcPts val="1200"/>
              </a:spcBef>
              <a:spcAft>
                <a:spcPts val="0"/>
              </a:spcAft>
              <a:buClr>
                <a:schemeClr val="dk2"/>
              </a:buClr>
              <a:buSzPts val="2000"/>
              <a:buNone/>
            </a:pPr>
            <a:r>
              <a:t/>
            </a:r>
            <a:endParaRPr b="0" i="0" sz="2000">
              <a:solidFill>
                <a:srgbClr val="231F20"/>
              </a:solidFill>
              <a:latin typeface="Times New Roman"/>
              <a:ea typeface="Times New Roman"/>
              <a:cs typeface="Times New Roman"/>
              <a:sym typeface="Times New Roman"/>
            </a:endParaRPr>
          </a:p>
          <a:p>
            <a:pPr indent="-257048" lvl="0" marL="384048" rtl="0" algn="l">
              <a:lnSpc>
                <a:spcPct val="94000"/>
              </a:lnSpc>
              <a:spcBef>
                <a:spcPts val="1200"/>
              </a:spcBef>
              <a:spcAft>
                <a:spcPts val="0"/>
              </a:spcAft>
              <a:buClr>
                <a:schemeClr val="dk2"/>
              </a:buClr>
              <a:buSzPts val="2000"/>
              <a:buNone/>
            </a:pPr>
            <a:r>
              <a:t/>
            </a:r>
            <a:endParaRPr b="0" i="0" sz="2000">
              <a:solidFill>
                <a:srgbClr val="231F20"/>
              </a:solidFill>
              <a:latin typeface="Times New Roman"/>
              <a:ea typeface="Times New Roman"/>
              <a:cs typeface="Times New Roman"/>
              <a:sym typeface="Times New Roman"/>
            </a:endParaRPr>
          </a:p>
          <a:p>
            <a:pPr indent="-320548" lvl="0" marL="384048" rtl="0" algn="l">
              <a:lnSpc>
                <a:spcPct val="107000"/>
              </a:lnSpc>
              <a:spcBef>
                <a:spcPts val="1200"/>
              </a:spcBef>
              <a:spcAft>
                <a:spcPts val="0"/>
              </a:spcAft>
              <a:buClr>
                <a:schemeClr val="dk2"/>
              </a:buClr>
              <a:buSzPts val="1000"/>
              <a:buFont typeface="Noto Sans Symbols"/>
              <a:buNone/>
            </a:pPr>
            <a:r>
              <a:t/>
            </a:r>
            <a:endParaRPr sz="2400" u="sng" strike="noStrike">
              <a:solidFill>
                <a:srgbClr val="7B4A3A"/>
              </a:solidFill>
              <a:latin typeface="Times New Roman"/>
              <a:ea typeface="Times New Roman"/>
              <a:cs typeface="Times New Roman"/>
              <a:sym typeface="Times New Roman"/>
              <a:hlinkClick r:id="rId3">
                <a:extLst>
                  <a:ext uri="{A12FA001-AC4F-418D-AE19-62706E023703}">
                    <ahyp:hlinkClr val="tx"/>
                  </a:ext>
                </a:extLst>
              </a:hlinkClick>
            </a:endParaRPr>
          </a:p>
          <a:p>
            <a:pPr indent="-279400" lvl="0" marL="342900" rtl="0" algn="l">
              <a:lnSpc>
                <a:spcPct val="107000"/>
              </a:lnSpc>
              <a:spcBef>
                <a:spcPts val="1800"/>
              </a:spcBef>
              <a:spcAft>
                <a:spcPts val="0"/>
              </a:spcAft>
              <a:buClr>
                <a:schemeClr val="dk2"/>
              </a:buClr>
              <a:buSzPts val="1000"/>
              <a:buFont typeface="Noto Sans Symbols"/>
              <a:buNone/>
            </a:pPr>
            <a:r>
              <a:t/>
            </a:r>
            <a:endParaRPr sz="1800" u="sng" strike="noStrike">
              <a:solidFill>
                <a:srgbClr val="00B0F0"/>
              </a:solidFill>
              <a:latin typeface="Arial"/>
              <a:ea typeface="Arial"/>
              <a:cs typeface="Arial"/>
              <a:sym typeface="Arial"/>
              <a:hlinkClick r:id="rId4">
                <a:extLst>
                  <a:ext uri="{A12FA001-AC4F-418D-AE19-62706E023703}">
                    <ahyp:hlinkClr val="tx"/>
                  </a:ext>
                </a:extLst>
              </a:hlinkClick>
            </a:endParaRPr>
          </a:p>
          <a:p>
            <a:pPr indent="-279400" lvl="0" marL="342900" rtl="0" algn="l">
              <a:lnSpc>
                <a:spcPct val="107000"/>
              </a:lnSpc>
              <a:spcBef>
                <a:spcPts val="1800"/>
              </a:spcBef>
              <a:spcAft>
                <a:spcPts val="0"/>
              </a:spcAft>
              <a:buClr>
                <a:schemeClr val="dk2"/>
              </a:buClr>
              <a:buSzPts val="1000"/>
              <a:buFont typeface="Noto Sans Symbols"/>
              <a:buNone/>
            </a:pPr>
            <a:r>
              <a:t/>
            </a:r>
            <a:endParaRPr sz="1800" u="sng" strike="noStrike">
              <a:solidFill>
                <a:srgbClr val="00B0F0"/>
              </a:solidFill>
              <a:latin typeface="Arial"/>
              <a:ea typeface="Arial"/>
              <a:cs typeface="Arial"/>
              <a:sym typeface="Arial"/>
              <a:hlinkClick r:id="rId5">
                <a:extLst>
                  <a:ext uri="{A12FA001-AC4F-418D-AE19-62706E023703}">
                    <ahyp:hlinkClr val="tx"/>
                  </a:ext>
                </a:extLst>
              </a:hlinkClick>
            </a:endParaRPr>
          </a:p>
          <a:p>
            <a:pPr indent="-279400" lvl="0" marL="342900" rtl="0" algn="l">
              <a:lnSpc>
                <a:spcPct val="107000"/>
              </a:lnSpc>
              <a:spcBef>
                <a:spcPts val="1800"/>
              </a:spcBef>
              <a:spcAft>
                <a:spcPts val="0"/>
              </a:spcAft>
              <a:buClr>
                <a:schemeClr val="dk2"/>
              </a:buClr>
              <a:buSzPts val="1000"/>
              <a:buFont typeface="Noto Sans Symbols"/>
              <a:buNone/>
            </a:pPr>
            <a:r>
              <a:t/>
            </a:r>
            <a:endParaRPr u="sng">
              <a:solidFill>
                <a:srgbClr val="00B0F0"/>
              </a:solidFill>
              <a:latin typeface="Arial"/>
              <a:ea typeface="Arial"/>
              <a:cs typeface="Arial"/>
              <a:sym typeface="Arial"/>
              <a:hlinkClick r:id="rId6">
                <a:extLst>
                  <a:ext uri="{A12FA001-AC4F-418D-AE19-62706E023703}">
                    <ahyp:hlinkClr val="tx"/>
                  </a:ext>
                </a:extLst>
              </a:hlinkClick>
            </a:endParaRPr>
          </a:p>
          <a:p>
            <a:pPr indent="-279400" lvl="0" marL="342900" rtl="0" algn="l">
              <a:lnSpc>
                <a:spcPct val="107000"/>
              </a:lnSpc>
              <a:spcBef>
                <a:spcPts val="1800"/>
              </a:spcBef>
              <a:spcAft>
                <a:spcPts val="0"/>
              </a:spcAft>
              <a:buClr>
                <a:schemeClr val="dk2"/>
              </a:buClr>
              <a:buSzPts val="1000"/>
              <a:buFont typeface="Noto Sans Symbols"/>
              <a:buNone/>
            </a:pPr>
            <a:r>
              <a:t/>
            </a:r>
            <a:endParaRPr sz="1800" u="sng" strike="noStrike">
              <a:solidFill>
                <a:srgbClr val="00B0F0"/>
              </a:solidFill>
              <a:latin typeface="Arial"/>
              <a:ea typeface="Arial"/>
              <a:cs typeface="Arial"/>
              <a:sym typeface="Arial"/>
              <a:hlinkClick r:id="rId7">
                <a:extLst>
                  <a:ext uri="{A12FA001-AC4F-418D-AE19-62706E023703}">
                    <ahyp:hlinkClr val="tx"/>
                  </a:ext>
                </a:extLst>
              </a:hlinkClick>
            </a:endParaRPr>
          </a:p>
          <a:p>
            <a:pPr indent="-279400" lvl="0" marL="342900" rtl="0" algn="l">
              <a:lnSpc>
                <a:spcPct val="107000"/>
              </a:lnSpc>
              <a:spcBef>
                <a:spcPts val="1800"/>
              </a:spcBef>
              <a:spcAft>
                <a:spcPts val="0"/>
              </a:spcAft>
              <a:buClr>
                <a:schemeClr val="dk2"/>
              </a:buClr>
              <a:buSzPts val="1000"/>
              <a:buFont typeface="Noto Sans Symbols"/>
              <a:buNone/>
            </a:pPr>
            <a:r>
              <a:t/>
            </a:r>
            <a:endParaRPr sz="2900" u="sng">
              <a:solidFill>
                <a:srgbClr val="00B0F0"/>
              </a:solidFill>
              <a:latin typeface="Arial"/>
              <a:ea typeface="Arial"/>
              <a:cs typeface="Arial"/>
              <a:sym typeface="Arial"/>
              <a:hlinkClick r:id="rId8">
                <a:extLst>
                  <a:ext uri="{A12FA001-AC4F-418D-AE19-62706E023703}">
                    <ahyp:hlinkClr val="tx"/>
                  </a:ext>
                </a:extLst>
              </a:hlinkClick>
            </a:endParaRPr>
          </a:p>
          <a:p>
            <a:pPr indent="-279400" lvl="0" marL="342900" rtl="0" algn="l">
              <a:lnSpc>
                <a:spcPct val="107000"/>
              </a:lnSpc>
              <a:spcBef>
                <a:spcPts val="1800"/>
              </a:spcBef>
              <a:spcAft>
                <a:spcPts val="0"/>
              </a:spcAft>
              <a:buClr>
                <a:schemeClr val="dk2"/>
              </a:buClr>
              <a:buSzPts val="1000"/>
              <a:buFont typeface="Noto Sans Symbols"/>
              <a:buNone/>
            </a:pPr>
            <a:r>
              <a:t/>
            </a:r>
            <a:endParaRPr sz="2900" u="sng">
              <a:solidFill>
                <a:srgbClr val="00B0F0"/>
              </a:solidFill>
              <a:latin typeface="Arial"/>
              <a:ea typeface="Arial"/>
              <a:cs typeface="Arial"/>
              <a:sym typeface="Arial"/>
              <a:hlinkClick r:id="rId9">
                <a:extLst>
                  <a:ext uri="{A12FA001-AC4F-418D-AE19-62706E023703}">
                    <ahyp:hlinkClr val="tx"/>
                  </a:ext>
                </a:extLst>
              </a:hlinkClick>
            </a:endParaRPr>
          </a:p>
          <a:p>
            <a:pPr indent="0" lvl="0" marL="0" rtl="0" algn="ctr">
              <a:lnSpc>
                <a:spcPct val="94000"/>
              </a:lnSpc>
              <a:spcBef>
                <a:spcPts val="1800"/>
              </a:spcBef>
              <a:spcAft>
                <a:spcPts val="0"/>
              </a:spcAft>
              <a:buClr>
                <a:schemeClr val="dk2"/>
              </a:buClr>
              <a:buSzPts val="2000"/>
              <a:buNone/>
            </a:pPr>
            <a:r>
              <a:t/>
            </a:r>
            <a:endParaRPr b="1" i="1" u="sng">
              <a:latin typeface="Times New Roman"/>
              <a:ea typeface="Times New Roman"/>
              <a:cs typeface="Times New Roman"/>
              <a:sym typeface="Times New Roman"/>
            </a:endParaRPr>
          </a:p>
        </p:txBody>
      </p:sp>
      <p:cxnSp>
        <p:nvCxnSpPr>
          <p:cNvPr id="102" name="Google Shape;102;p2"/>
          <p:cNvCxnSpPr/>
          <p:nvPr/>
        </p:nvCxnSpPr>
        <p:spPr>
          <a:xfrm>
            <a:off x="1316052" y="1199294"/>
            <a:ext cx="8075776" cy="0"/>
          </a:xfrm>
          <a:prstGeom prst="straightConnector1">
            <a:avLst/>
          </a:prstGeom>
          <a:noFill/>
          <a:ln cap="flat" cmpd="sng" w="19050">
            <a:solidFill>
              <a:schemeClr val="dk1"/>
            </a:solidFill>
            <a:prstDash val="solid"/>
            <a:round/>
            <a:headEnd len="sm" w="sm" type="none"/>
            <a:tailEnd len="sm" w="sm" type="none"/>
          </a:ln>
        </p:spPr>
      </p:cxnSp>
      <p:sp>
        <p:nvSpPr>
          <p:cNvPr id="103" name="Google Shape;103;p2"/>
          <p:cNvSpPr/>
          <p:nvPr/>
        </p:nvSpPr>
        <p:spPr>
          <a:xfrm>
            <a:off x="3512321" y="2156948"/>
            <a:ext cx="5431593" cy="521288"/>
          </a:xfrm>
          <a:prstGeom prst="rect">
            <a:avLst/>
          </a:prstGeom>
          <a:gradFill>
            <a:gsLst>
              <a:gs pos="0">
                <a:srgbClr val="D5BEB9"/>
              </a:gs>
              <a:gs pos="50000">
                <a:srgbClr val="C8AAA2"/>
              </a:gs>
              <a:gs pos="100000">
                <a:srgbClr val="C1998F"/>
              </a:gs>
            </a:gsLst>
            <a:lin ang="5400000" scaled="0"/>
          </a:gra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VEHICLE IMAGE CAPTURE</a:t>
            </a:r>
            <a:endParaRPr sz="2400">
              <a:solidFill>
                <a:schemeClr val="dk1"/>
              </a:solidFill>
              <a:latin typeface="Times New Roman"/>
              <a:ea typeface="Times New Roman"/>
              <a:cs typeface="Times New Roman"/>
              <a:sym typeface="Times New Roman"/>
            </a:endParaRPr>
          </a:p>
        </p:txBody>
      </p:sp>
      <p:sp>
        <p:nvSpPr>
          <p:cNvPr id="104" name="Google Shape;104;p2"/>
          <p:cNvSpPr/>
          <p:nvPr/>
        </p:nvSpPr>
        <p:spPr>
          <a:xfrm>
            <a:off x="3512321" y="3187078"/>
            <a:ext cx="5431593" cy="521288"/>
          </a:xfrm>
          <a:prstGeom prst="rect">
            <a:avLst/>
          </a:prstGeom>
          <a:gradFill>
            <a:gsLst>
              <a:gs pos="0">
                <a:srgbClr val="D5BEB9"/>
              </a:gs>
              <a:gs pos="50000">
                <a:srgbClr val="C8AAA2"/>
              </a:gs>
              <a:gs pos="100000">
                <a:srgbClr val="C1998F"/>
              </a:gs>
            </a:gsLst>
            <a:lin ang="5400000" scaled="0"/>
          </a:gra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NUMBER PLATE DETECTION</a:t>
            </a:r>
            <a:endParaRPr sz="2400">
              <a:solidFill>
                <a:schemeClr val="dk1"/>
              </a:solidFill>
              <a:latin typeface="Times New Roman"/>
              <a:ea typeface="Times New Roman"/>
              <a:cs typeface="Times New Roman"/>
              <a:sym typeface="Times New Roman"/>
            </a:endParaRPr>
          </a:p>
        </p:txBody>
      </p:sp>
      <p:sp>
        <p:nvSpPr>
          <p:cNvPr id="105" name="Google Shape;105;p2"/>
          <p:cNvSpPr/>
          <p:nvPr/>
        </p:nvSpPr>
        <p:spPr>
          <a:xfrm>
            <a:off x="3515807" y="4204762"/>
            <a:ext cx="5431593" cy="521288"/>
          </a:xfrm>
          <a:prstGeom prst="rect">
            <a:avLst/>
          </a:prstGeom>
          <a:gradFill>
            <a:gsLst>
              <a:gs pos="0">
                <a:srgbClr val="D5BEB9"/>
              </a:gs>
              <a:gs pos="50000">
                <a:srgbClr val="C8AAA2"/>
              </a:gs>
              <a:gs pos="100000">
                <a:srgbClr val="C1998F"/>
              </a:gs>
            </a:gsLst>
            <a:lin ang="5400000" scaled="0"/>
          </a:gra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CHARACTER RECOGNITION</a:t>
            </a:r>
            <a:endParaRPr sz="2400">
              <a:solidFill>
                <a:schemeClr val="dk1"/>
              </a:solidFill>
              <a:latin typeface="Times New Roman"/>
              <a:ea typeface="Times New Roman"/>
              <a:cs typeface="Times New Roman"/>
              <a:sym typeface="Times New Roman"/>
            </a:endParaRPr>
          </a:p>
        </p:txBody>
      </p:sp>
      <p:sp>
        <p:nvSpPr>
          <p:cNvPr id="106" name="Google Shape;106;p2"/>
          <p:cNvSpPr/>
          <p:nvPr/>
        </p:nvSpPr>
        <p:spPr>
          <a:xfrm>
            <a:off x="5960349" y="2688498"/>
            <a:ext cx="535536" cy="495320"/>
          </a:xfrm>
          <a:prstGeom prst="downArrow">
            <a:avLst>
              <a:gd fmla="val 50000" name="adj1"/>
              <a:gd fmla="val 50000" name="adj2"/>
            </a:avLst>
          </a:prstGeom>
          <a:gradFill>
            <a:gsLst>
              <a:gs pos="0">
                <a:srgbClr val="D5BEB9"/>
              </a:gs>
              <a:gs pos="50000">
                <a:srgbClr val="C8AAA2"/>
              </a:gs>
              <a:gs pos="100000">
                <a:srgbClr val="C1998F"/>
              </a:gs>
            </a:gsLst>
            <a:lin ang="5400000" scaled="0"/>
          </a:gra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07" name="Google Shape;107;p2"/>
          <p:cNvSpPr/>
          <p:nvPr/>
        </p:nvSpPr>
        <p:spPr>
          <a:xfrm>
            <a:off x="5960349" y="3709441"/>
            <a:ext cx="535536" cy="495320"/>
          </a:xfrm>
          <a:prstGeom prst="downArrow">
            <a:avLst>
              <a:gd fmla="val 50000" name="adj1"/>
              <a:gd fmla="val 50000" name="adj2"/>
            </a:avLst>
          </a:prstGeom>
          <a:gradFill>
            <a:gsLst>
              <a:gs pos="0">
                <a:srgbClr val="D5BEB9"/>
              </a:gs>
              <a:gs pos="50000">
                <a:srgbClr val="C8AAA2"/>
              </a:gs>
              <a:gs pos="100000">
                <a:srgbClr val="C1998F"/>
              </a:gs>
            </a:gsLst>
            <a:lin ang="5400000" scaled="0"/>
          </a:gra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08" name="Google Shape;108;p2"/>
          <p:cNvSpPr/>
          <p:nvPr/>
        </p:nvSpPr>
        <p:spPr>
          <a:xfrm>
            <a:off x="9264863" y="1929275"/>
            <a:ext cx="2525086" cy="934755"/>
          </a:xfrm>
          <a:prstGeom prst="cloudCallout">
            <a:avLst>
              <a:gd fmla="val -20833" name="adj1"/>
              <a:gd fmla="val 62500" name="adj2"/>
            </a:avLst>
          </a:prstGeom>
          <a:gradFill>
            <a:gsLst>
              <a:gs pos="0">
                <a:srgbClr val="D5BEB9"/>
              </a:gs>
              <a:gs pos="50000">
                <a:srgbClr val="C8AAA2"/>
              </a:gs>
              <a:gs pos="100000">
                <a:srgbClr val="C1998F"/>
              </a:gs>
            </a:gsLst>
            <a:lin ang="5400000" scaled="0"/>
          </a:gra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ORIGINAL IMAGE</a:t>
            </a:r>
            <a:endParaRPr sz="1800">
              <a:solidFill>
                <a:schemeClr val="dk1"/>
              </a:solidFill>
              <a:latin typeface="Times New Roman"/>
              <a:ea typeface="Times New Roman"/>
              <a:cs typeface="Times New Roman"/>
              <a:sym typeface="Times New Roman"/>
            </a:endParaRPr>
          </a:p>
        </p:txBody>
      </p:sp>
      <p:sp>
        <p:nvSpPr>
          <p:cNvPr id="109" name="Google Shape;109;p2"/>
          <p:cNvSpPr/>
          <p:nvPr/>
        </p:nvSpPr>
        <p:spPr>
          <a:xfrm>
            <a:off x="771787" y="2936158"/>
            <a:ext cx="2525086" cy="934755"/>
          </a:xfrm>
          <a:prstGeom prst="cloudCallout">
            <a:avLst>
              <a:gd fmla="val -20833" name="adj1"/>
              <a:gd fmla="val 62500" name="adj2"/>
            </a:avLst>
          </a:prstGeom>
          <a:gradFill>
            <a:gsLst>
              <a:gs pos="0">
                <a:srgbClr val="D5BEB9"/>
              </a:gs>
              <a:gs pos="50000">
                <a:srgbClr val="C8AAA2"/>
              </a:gs>
              <a:gs pos="100000">
                <a:srgbClr val="C1998F"/>
              </a:gs>
            </a:gsLst>
            <a:lin ang="5400000" scaled="0"/>
          </a:gra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TARGET IMAGE</a:t>
            </a:r>
            <a:endParaRPr sz="1800">
              <a:solidFill>
                <a:schemeClr val="dk1"/>
              </a:solidFill>
              <a:latin typeface="Times New Roman"/>
              <a:ea typeface="Times New Roman"/>
              <a:cs typeface="Times New Roman"/>
              <a:sym typeface="Times New Roman"/>
            </a:endParaRPr>
          </a:p>
        </p:txBody>
      </p:sp>
      <p:sp>
        <p:nvSpPr>
          <p:cNvPr id="110" name="Google Shape;110;p2"/>
          <p:cNvSpPr/>
          <p:nvPr/>
        </p:nvSpPr>
        <p:spPr>
          <a:xfrm>
            <a:off x="9166334" y="3746411"/>
            <a:ext cx="2525086" cy="934755"/>
          </a:xfrm>
          <a:prstGeom prst="cloudCallout">
            <a:avLst>
              <a:gd fmla="val -20833" name="adj1"/>
              <a:gd fmla="val 62500" name="adj2"/>
            </a:avLst>
          </a:prstGeom>
          <a:gradFill>
            <a:gsLst>
              <a:gs pos="0">
                <a:srgbClr val="D5BEB9"/>
              </a:gs>
              <a:gs pos="50000">
                <a:srgbClr val="C8AAA2"/>
              </a:gs>
              <a:gs pos="100000">
                <a:srgbClr val="C1998F"/>
              </a:gs>
            </a:gsLst>
            <a:lin ang="5400000" scaled="0"/>
          </a:gra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OUTPUT TEXT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type="title"/>
          </p:nvPr>
        </p:nvSpPr>
        <p:spPr>
          <a:xfrm>
            <a:off x="861269" y="402671"/>
            <a:ext cx="9099595" cy="1040235"/>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002060"/>
              </a:buClr>
              <a:buSzPts val="5400"/>
              <a:buFont typeface="Times New Roman"/>
              <a:buNone/>
            </a:pPr>
            <a:r>
              <a:rPr lang="en-US" sz="5400">
                <a:solidFill>
                  <a:srgbClr val="002060"/>
                </a:solidFill>
                <a:latin typeface="Times New Roman"/>
                <a:ea typeface="Times New Roman"/>
                <a:cs typeface="Times New Roman"/>
                <a:sym typeface="Times New Roman"/>
              </a:rPr>
              <a:t>INTRODUCTION</a:t>
            </a:r>
            <a:endParaRPr sz="5400">
              <a:solidFill>
                <a:srgbClr val="002060"/>
              </a:solidFill>
            </a:endParaRPr>
          </a:p>
        </p:txBody>
      </p:sp>
      <p:sp>
        <p:nvSpPr>
          <p:cNvPr id="116" name="Google Shape;116;p3"/>
          <p:cNvSpPr txBox="1"/>
          <p:nvPr>
            <p:ph idx="1" type="body"/>
          </p:nvPr>
        </p:nvSpPr>
        <p:spPr>
          <a:xfrm>
            <a:off x="861270" y="1384192"/>
            <a:ext cx="10469462" cy="5071135"/>
          </a:xfrm>
          <a:prstGeom prst="rect">
            <a:avLst/>
          </a:prstGeom>
          <a:noFill/>
          <a:ln>
            <a:noFill/>
          </a:ln>
        </p:spPr>
        <p:txBody>
          <a:bodyPr anchorCtr="0" anchor="t" bIns="45700" lIns="91425" spcFirstLastPara="1" rIns="91425" wrap="square" tIns="45700">
            <a:normAutofit lnSpcReduction="10000"/>
          </a:bodyPr>
          <a:lstStyle/>
          <a:p>
            <a:pPr indent="-384048" lvl="0" marL="384048" rtl="0" algn="just">
              <a:lnSpc>
                <a:spcPct val="94000"/>
              </a:lnSpc>
              <a:spcBef>
                <a:spcPts val="0"/>
              </a:spcBef>
              <a:spcAft>
                <a:spcPts val="0"/>
              </a:spcAft>
              <a:buClr>
                <a:srgbClr val="7B4A3A"/>
              </a:buClr>
              <a:buSzPts val="2000"/>
              <a:buFont typeface="Noto Sans Symbols"/>
              <a:buChar char="❑"/>
            </a:pPr>
            <a:r>
              <a:rPr lang="en-US">
                <a:solidFill>
                  <a:srgbClr val="7B4A3A"/>
                </a:solidFill>
                <a:latin typeface="Times New Roman"/>
                <a:ea typeface="Times New Roman"/>
                <a:cs typeface="Times New Roman"/>
                <a:sym typeface="Times New Roman"/>
              </a:rPr>
              <a:t>The motto behind the project is detecting the cars number plate </a:t>
            </a:r>
            <a:r>
              <a:rPr i="1" lang="en-US">
                <a:solidFill>
                  <a:srgbClr val="7030A0"/>
                </a:solidFill>
                <a:latin typeface="Times New Roman"/>
                <a:ea typeface="Times New Roman"/>
                <a:cs typeface="Times New Roman"/>
                <a:sym typeface="Times New Roman"/>
              </a:rPr>
              <a:t>automatically</a:t>
            </a:r>
            <a:r>
              <a:rPr lang="en-US">
                <a:solidFill>
                  <a:srgbClr val="7B4A3A"/>
                </a:solidFill>
                <a:latin typeface="Times New Roman"/>
                <a:ea typeface="Times New Roman"/>
                <a:cs typeface="Times New Roman"/>
                <a:sym typeface="Times New Roman"/>
              </a:rPr>
              <a:t> and provide them with pay-slip and then open the road for that particular car. Parking authorities also use this system for allowing the vehicle to </a:t>
            </a:r>
            <a:r>
              <a:rPr i="1" lang="en-US">
                <a:solidFill>
                  <a:srgbClr val="7030A0"/>
                </a:solidFill>
                <a:latin typeface="Times New Roman"/>
                <a:ea typeface="Times New Roman"/>
                <a:cs typeface="Times New Roman"/>
                <a:sym typeface="Times New Roman"/>
              </a:rPr>
              <a:t>park</a:t>
            </a:r>
            <a:r>
              <a:rPr lang="en-US">
                <a:solidFill>
                  <a:srgbClr val="7B4A3A"/>
                </a:solidFill>
                <a:latin typeface="Times New Roman"/>
                <a:ea typeface="Times New Roman"/>
                <a:cs typeface="Times New Roman"/>
                <a:sym typeface="Times New Roman"/>
              </a:rPr>
              <a:t> in their area. In this system, firstly we </a:t>
            </a:r>
            <a:r>
              <a:rPr i="1" lang="en-US">
                <a:solidFill>
                  <a:srgbClr val="7030A0"/>
                </a:solidFill>
                <a:latin typeface="Times New Roman"/>
                <a:ea typeface="Times New Roman"/>
                <a:cs typeface="Times New Roman"/>
                <a:sym typeface="Times New Roman"/>
              </a:rPr>
              <a:t>capture the image</a:t>
            </a:r>
            <a:r>
              <a:rPr lang="en-US">
                <a:solidFill>
                  <a:srgbClr val="7B4A3A"/>
                </a:solidFill>
                <a:latin typeface="Times New Roman"/>
                <a:ea typeface="Times New Roman"/>
                <a:cs typeface="Times New Roman"/>
                <a:sym typeface="Times New Roman"/>
              </a:rPr>
              <a:t> of number plate then process it and </a:t>
            </a:r>
            <a:r>
              <a:rPr i="1" lang="en-US">
                <a:solidFill>
                  <a:srgbClr val="7030A0"/>
                </a:solidFill>
                <a:latin typeface="Times New Roman"/>
                <a:ea typeface="Times New Roman"/>
                <a:cs typeface="Times New Roman"/>
                <a:sym typeface="Times New Roman"/>
              </a:rPr>
              <a:t>read</a:t>
            </a:r>
            <a:r>
              <a:rPr lang="en-US">
                <a:solidFill>
                  <a:srgbClr val="7B4A3A"/>
                </a:solidFill>
                <a:latin typeface="Times New Roman"/>
                <a:ea typeface="Times New Roman"/>
                <a:cs typeface="Times New Roman"/>
                <a:sym typeface="Times New Roman"/>
              </a:rPr>
              <a:t> each and every character present in the number plate for their perfect recognition. The most significant phase is </a:t>
            </a:r>
            <a:r>
              <a:rPr i="1" lang="en-US">
                <a:solidFill>
                  <a:srgbClr val="7030A0"/>
                </a:solidFill>
                <a:latin typeface="Times New Roman"/>
                <a:ea typeface="Times New Roman"/>
                <a:cs typeface="Times New Roman"/>
                <a:sym typeface="Times New Roman"/>
              </a:rPr>
              <a:t>OCR</a:t>
            </a:r>
            <a:r>
              <a:rPr lang="en-US">
                <a:solidFill>
                  <a:srgbClr val="7B4A3A"/>
                </a:solidFill>
                <a:latin typeface="Times New Roman"/>
                <a:ea typeface="Times New Roman"/>
                <a:cs typeface="Times New Roman"/>
                <a:sym typeface="Times New Roman"/>
              </a:rPr>
              <a:t>, where the letterings on the image of number plate are changed into the texts which can be decoded later</a:t>
            </a:r>
            <a:endParaRPr/>
          </a:p>
          <a:p>
            <a:pPr indent="-257048" lvl="0" marL="384048" rtl="0" algn="just">
              <a:lnSpc>
                <a:spcPct val="94000"/>
              </a:lnSpc>
              <a:spcBef>
                <a:spcPts val="1200"/>
              </a:spcBef>
              <a:spcAft>
                <a:spcPts val="0"/>
              </a:spcAft>
              <a:buClr>
                <a:schemeClr val="dk2"/>
              </a:buClr>
              <a:buSzPts val="2000"/>
              <a:buFont typeface="Noto Sans Symbols"/>
              <a:buNone/>
            </a:pPr>
            <a:r>
              <a:t/>
            </a:r>
            <a:endParaRPr>
              <a:solidFill>
                <a:srgbClr val="7B4A3A"/>
              </a:solidFill>
              <a:latin typeface="Times New Roman"/>
              <a:ea typeface="Times New Roman"/>
              <a:cs typeface="Times New Roman"/>
              <a:sym typeface="Times New Roman"/>
            </a:endParaRPr>
          </a:p>
          <a:p>
            <a:pPr indent="-384048" lvl="0" marL="384048" rtl="0" algn="just">
              <a:lnSpc>
                <a:spcPct val="94000"/>
              </a:lnSpc>
              <a:spcBef>
                <a:spcPts val="1200"/>
              </a:spcBef>
              <a:spcAft>
                <a:spcPts val="0"/>
              </a:spcAft>
              <a:buClr>
                <a:srgbClr val="7B4A3A"/>
              </a:buClr>
              <a:buSzPts val="2000"/>
              <a:buFont typeface="Noto Sans Symbols"/>
              <a:buChar char="❑"/>
            </a:pPr>
            <a:r>
              <a:rPr lang="en-US">
                <a:solidFill>
                  <a:srgbClr val="7B4A3A"/>
                </a:solidFill>
                <a:latin typeface="Times New Roman"/>
                <a:ea typeface="Times New Roman"/>
                <a:cs typeface="Times New Roman"/>
                <a:sym typeface="Times New Roman"/>
              </a:rPr>
              <a:t>Number Plate Recognition system is a </a:t>
            </a:r>
            <a:r>
              <a:rPr i="1" lang="en-US">
                <a:solidFill>
                  <a:srgbClr val="7030A0"/>
                </a:solidFill>
                <a:latin typeface="Times New Roman"/>
                <a:ea typeface="Times New Roman"/>
                <a:cs typeface="Times New Roman"/>
                <a:sym typeface="Times New Roman"/>
              </a:rPr>
              <a:t>security system</a:t>
            </a:r>
            <a:r>
              <a:rPr lang="en-US">
                <a:solidFill>
                  <a:srgbClr val="7B4A3A"/>
                </a:solidFill>
                <a:latin typeface="Times New Roman"/>
                <a:ea typeface="Times New Roman"/>
                <a:cs typeface="Times New Roman"/>
                <a:sym typeface="Times New Roman"/>
              </a:rPr>
              <a:t>. Image processing concept is used in Number Plate Recognition system. OCR (</a:t>
            </a:r>
            <a:r>
              <a:rPr i="1" lang="en-US">
                <a:solidFill>
                  <a:srgbClr val="7030A0"/>
                </a:solidFill>
                <a:latin typeface="Times New Roman"/>
                <a:ea typeface="Times New Roman"/>
                <a:cs typeface="Times New Roman"/>
                <a:sym typeface="Times New Roman"/>
              </a:rPr>
              <a:t>Optical Character Recognition</a:t>
            </a:r>
            <a:r>
              <a:rPr lang="en-US">
                <a:solidFill>
                  <a:srgbClr val="7B4A3A"/>
                </a:solidFill>
                <a:latin typeface="Times New Roman"/>
                <a:ea typeface="Times New Roman"/>
                <a:cs typeface="Times New Roman"/>
                <a:sym typeface="Times New Roman"/>
              </a:rPr>
              <a:t>) scheme is also applied in this for reading the image of vehicle number plate.In India, the number plate containing white background with black foreground color is used for private cars and for the commercial vehicles yellow is used as background and black as foreground color. </a:t>
            </a:r>
            <a:endParaRPr/>
          </a:p>
          <a:p>
            <a:pPr indent="-257048" lvl="0" marL="384048" rtl="0" algn="just">
              <a:lnSpc>
                <a:spcPct val="94000"/>
              </a:lnSpc>
              <a:spcBef>
                <a:spcPts val="1200"/>
              </a:spcBef>
              <a:spcAft>
                <a:spcPts val="0"/>
              </a:spcAft>
              <a:buClr>
                <a:schemeClr val="dk2"/>
              </a:buClr>
              <a:buSzPts val="2000"/>
              <a:buFont typeface="Noto Sans Symbols"/>
              <a:buNone/>
            </a:pPr>
            <a:r>
              <a:t/>
            </a:r>
            <a:endParaRPr>
              <a:solidFill>
                <a:srgbClr val="7B4A3A"/>
              </a:solidFill>
              <a:latin typeface="Times New Roman"/>
              <a:ea typeface="Times New Roman"/>
              <a:cs typeface="Times New Roman"/>
              <a:sym typeface="Times New Roman"/>
            </a:endParaRPr>
          </a:p>
          <a:p>
            <a:pPr indent="-384048" lvl="0" marL="384048" rtl="0" algn="just">
              <a:lnSpc>
                <a:spcPct val="94000"/>
              </a:lnSpc>
              <a:spcBef>
                <a:spcPts val="1200"/>
              </a:spcBef>
              <a:spcAft>
                <a:spcPts val="0"/>
              </a:spcAft>
              <a:buClr>
                <a:srgbClr val="7B4A3A"/>
              </a:buClr>
              <a:buSzPts val="2000"/>
              <a:buFont typeface="Noto Sans Symbols"/>
              <a:buChar char="❑"/>
            </a:pPr>
            <a:r>
              <a:rPr lang="en-US">
                <a:solidFill>
                  <a:srgbClr val="7B4A3A"/>
                </a:solidFill>
                <a:latin typeface="Times New Roman"/>
                <a:ea typeface="Times New Roman"/>
                <a:cs typeface="Times New Roman"/>
                <a:sym typeface="Times New Roman"/>
              </a:rPr>
              <a:t>Every module plays a vital role in gaining </a:t>
            </a:r>
            <a:r>
              <a:rPr i="1" lang="en-US">
                <a:solidFill>
                  <a:srgbClr val="7030A0"/>
                </a:solidFill>
                <a:latin typeface="Times New Roman"/>
                <a:ea typeface="Times New Roman"/>
                <a:cs typeface="Times New Roman"/>
                <a:sym typeface="Times New Roman"/>
              </a:rPr>
              <a:t>efficiency and accuracy</a:t>
            </a:r>
            <a:r>
              <a:rPr lang="en-US">
                <a:solidFill>
                  <a:srgbClr val="7B4A3A"/>
                </a:solidFill>
                <a:latin typeface="Times New Roman"/>
                <a:ea typeface="Times New Roman"/>
                <a:cs typeface="Times New Roman"/>
                <a:sym typeface="Times New Roman"/>
              </a:rPr>
              <a:t>. The challenges here are font size and style variations, angle of the picture, low contrast light effect, speed of the vehicles. Machine learning algorithms are fed through </a:t>
            </a:r>
            <a:r>
              <a:rPr i="1" lang="en-US">
                <a:solidFill>
                  <a:srgbClr val="7030A0"/>
                </a:solidFill>
                <a:latin typeface="Times New Roman"/>
                <a:ea typeface="Times New Roman"/>
                <a:cs typeface="Times New Roman"/>
                <a:sym typeface="Times New Roman"/>
              </a:rPr>
              <a:t>unsupervised </a:t>
            </a:r>
            <a:r>
              <a:rPr lang="en-US">
                <a:solidFill>
                  <a:srgbClr val="7B4A3A"/>
                </a:solidFill>
                <a:latin typeface="Times New Roman"/>
                <a:ea typeface="Times New Roman"/>
                <a:cs typeface="Times New Roman"/>
                <a:sym typeface="Times New Roman"/>
              </a:rPr>
              <a:t>learning.</a:t>
            </a:r>
            <a:endParaRPr/>
          </a:p>
          <a:p>
            <a:pPr indent="0" lvl="0" marL="0" rtl="0" algn="just">
              <a:lnSpc>
                <a:spcPct val="94000"/>
              </a:lnSpc>
              <a:spcBef>
                <a:spcPts val="1200"/>
              </a:spcBef>
              <a:spcAft>
                <a:spcPts val="0"/>
              </a:spcAft>
              <a:buClr>
                <a:schemeClr val="dk2"/>
              </a:buClr>
              <a:buSzPts val="2000"/>
              <a:buNone/>
            </a:pPr>
            <a:r>
              <a:t/>
            </a:r>
            <a:endParaRPr b="0" i="0" sz="2000">
              <a:solidFill>
                <a:srgbClr val="231F20"/>
              </a:solidFill>
              <a:latin typeface="Times New Roman"/>
              <a:ea typeface="Times New Roman"/>
              <a:cs typeface="Times New Roman"/>
              <a:sym typeface="Times New Roman"/>
            </a:endParaRPr>
          </a:p>
          <a:p>
            <a:pPr indent="-257048" lvl="0" marL="384048" rtl="0" algn="just">
              <a:lnSpc>
                <a:spcPct val="94000"/>
              </a:lnSpc>
              <a:spcBef>
                <a:spcPts val="1200"/>
              </a:spcBef>
              <a:spcAft>
                <a:spcPts val="0"/>
              </a:spcAft>
              <a:buClr>
                <a:schemeClr val="dk2"/>
              </a:buClr>
              <a:buSzPts val="2000"/>
              <a:buFont typeface="Noto Sans Symbols"/>
              <a:buNone/>
            </a:pPr>
            <a:r>
              <a:t/>
            </a:r>
            <a:endParaRPr sz="2000">
              <a:latin typeface="Times New Roman"/>
              <a:ea typeface="Times New Roman"/>
              <a:cs typeface="Times New Roman"/>
              <a:sym typeface="Times New Roman"/>
            </a:endParaRPr>
          </a:p>
        </p:txBody>
      </p:sp>
      <p:cxnSp>
        <p:nvCxnSpPr>
          <p:cNvPr id="117" name="Google Shape;117;p3"/>
          <p:cNvCxnSpPr/>
          <p:nvPr/>
        </p:nvCxnSpPr>
        <p:spPr>
          <a:xfrm>
            <a:off x="981512" y="1191237"/>
            <a:ext cx="9630561"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ph type="title"/>
          </p:nvPr>
        </p:nvSpPr>
        <p:spPr>
          <a:xfrm>
            <a:off x="805342" y="360683"/>
            <a:ext cx="9155521" cy="763442"/>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002060"/>
              </a:buClr>
              <a:buSzPts val="4800"/>
              <a:buFont typeface="Times New Roman"/>
              <a:buNone/>
            </a:pPr>
            <a:r>
              <a:rPr lang="en-US" sz="4800">
                <a:solidFill>
                  <a:srgbClr val="002060"/>
                </a:solidFill>
                <a:latin typeface="Times New Roman"/>
                <a:ea typeface="Times New Roman"/>
                <a:cs typeface="Times New Roman"/>
                <a:sym typeface="Times New Roman"/>
              </a:rPr>
              <a:t>LITERATURE SURVEY</a:t>
            </a:r>
            <a:endParaRPr sz="4800">
              <a:solidFill>
                <a:srgbClr val="002060"/>
              </a:solidFill>
            </a:endParaRPr>
          </a:p>
        </p:txBody>
      </p:sp>
      <p:sp>
        <p:nvSpPr>
          <p:cNvPr id="123" name="Google Shape;123;p4"/>
          <p:cNvSpPr txBox="1"/>
          <p:nvPr>
            <p:ph idx="1" type="body"/>
          </p:nvPr>
        </p:nvSpPr>
        <p:spPr>
          <a:xfrm>
            <a:off x="931178" y="1518417"/>
            <a:ext cx="10821798" cy="605684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100000"/>
              </a:lnSpc>
              <a:spcBef>
                <a:spcPts val="0"/>
              </a:spcBef>
              <a:spcAft>
                <a:spcPts val="0"/>
              </a:spcAft>
              <a:buClr>
                <a:srgbClr val="271D17"/>
              </a:buClr>
              <a:buSzPct val="100000"/>
              <a:buNone/>
            </a:pPr>
            <a:r>
              <a:rPr b="1" lang="en-US" sz="1900">
                <a:solidFill>
                  <a:srgbClr val="271D17"/>
                </a:solidFill>
                <a:latin typeface="Times New Roman"/>
                <a:ea typeface="Times New Roman"/>
                <a:cs typeface="Times New Roman"/>
                <a:sym typeface="Times New Roman"/>
              </a:rPr>
              <a:t>Priyanka Prabhakar, Anupama P, Resmi S R, “Automatic Number Plate Detection and Recognition“,International Conference on Control, Instrumentation, Communication and Computational Technologies (ICCICCT), 2014       </a:t>
            </a:r>
            <a:endParaRPr/>
          </a:p>
          <a:p>
            <a:pPr indent="0" lvl="0" marL="0" rtl="0" algn="l">
              <a:lnSpc>
                <a:spcPct val="94000"/>
              </a:lnSpc>
              <a:spcBef>
                <a:spcPts val="1800"/>
              </a:spcBef>
              <a:spcAft>
                <a:spcPts val="0"/>
              </a:spcAft>
              <a:buClr>
                <a:srgbClr val="271D17"/>
              </a:buClr>
              <a:buSzPct val="100000"/>
              <a:buNone/>
            </a:pPr>
            <a:r>
              <a:rPr i="0" lang="en-US" sz="2200">
                <a:solidFill>
                  <a:srgbClr val="271D17"/>
                </a:solidFill>
                <a:latin typeface="Times New Roman"/>
                <a:ea typeface="Times New Roman"/>
                <a:cs typeface="Times New Roman"/>
                <a:sym typeface="Times New Roman"/>
              </a:rPr>
              <a:t>Preprocessing such as applying sharpness, histogram equalization, smooth the rectangle, Threshold is </a:t>
            </a:r>
            <a:r>
              <a:rPr lang="en-US" sz="2200">
                <a:solidFill>
                  <a:srgbClr val="271D17"/>
                </a:solidFill>
                <a:latin typeface="Times New Roman"/>
                <a:ea typeface="Times New Roman"/>
                <a:cs typeface="Times New Roman"/>
                <a:sym typeface="Times New Roman"/>
              </a:rPr>
              <a:t>applied</a:t>
            </a:r>
            <a:r>
              <a:rPr i="0" lang="en-US" sz="2200">
                <a:solidFill>
                  <a:srgbClr val="271D17"/>
                </a:solidFill>
                <a:latin typeface="Times New Roman"/>
                <a:ea typeface="Times New Roman"/>
                <a:cs typeface="Times New Roman"/>
                <a:sym typeface="Times New Roman"/>
              </a:rPr>
              <a:t>. Methodology used is i/p image -&gt;edge detection-&gt;</a:t>
            </a:r>
            <a:r>
              <a:rPr i="1" lang="en-US" sz="2200">
                <a:solidFill>
                  <a:srgbClr val="7030A0"/>
                </a:solidFill>
                <a:latin typeface="Times New Roman"/>
                <a:ea typeface="Times New Roman"/>
                <a:cs typeface="Times New Roman"/>
                <a:sym typeface="Times New Roman"/>
              </a:rPr>
              <a:t>hough transform</a:t>
            </a:r>
            <a:r>
              <a:rPr i="1" lang="en-US" sz="2200">
                <a:solidFill>
                  <a:srgbClr val="271D17"/>
                </a:solidFill>
                <a:latin typeface="Times New Roman"/>
                <a:ea typeface="Times New Roman"/>
                <a:cs typeface="Times New Roman"/>
                <a:sym typeface="Times New Roman"/>
              </a:rPr>
              <a:t>-</a:t>
            </a:r>
            <a:r>
              <a:rPr i="0" lang="en-US" sz="2200">
                <a:solidFill>
                  <a:srgbClr val="271D17"/>
                </a:solidFill>
                <a:latin typeface="Times New Roman"/>
                <a:ea typeface="Times New Roman"/>
                <a:cs typeface="Times New Roman"/>
                <a:sym typeface="Times New Roman"/>
              </a:rPr>
              <a:t>&gt;hough limit-&gt;character segmentation-&gt;recognition. The accuracy acquired through this is </a:t>
            </a:r>
            <a:r>
              <a:rPr i="1" lang="en-US" sz="2200">
                <a:solidFill>
                  <a:srgbClr val="7030A0"/>
                </a:solidFill>
                <a:latin typeface="Times New Roman"/>
                <a:ea typeface="Times New Roman"/>
                <a:cs typeface="Times New Roman"/>
                <a:sym typeface="Times New Roman"/>
              </a:rPr>
              <a:t>98%</a:t>
            </a:r>
            <a:r>
              <a:rPr i="0" lang="en-US" sz="2200">
                <a:solidFill>
                  <a:srgbClr val="271D17"/>
                </a:solidFill>
                <a:latin typeface="Times New Roman"/>
                <a:ea typeface="Times New Roman"/>
                <a:cs typeface="Times New Roman"/>
                <a:sym typeface="Times New Roman"/>
              </a:rPr>
              <a:t> for shorter distance and 95 % for longer distance. The scope for future is </a:t>
            </a:r>
            <a:r>
              <a:rPr b="0" i="0" lang="en-US" sz="2200">
                <a:solidFill>
                  <a:srgbClr val="000000"/>
                </a:solidFill>
                <a:latin typeface="Times New Roman"/>
                <a:ea typeface="Times New Roman"/>
                <a:cs typeface="Times New Roman"/>
                <a:sym typeface="Times New Roman"/>
              </a:rPr>
              <a:t>reducing computation overhead introducing parallelism into the design makes it longer economical and time efficient. </a:t>
            </a:r>
            <a:endParaRPr/>
          </a:p>
          <a:p>
            <a:pPr indent="0" lvl="0" marL="0" rtl="0" algn="l">
              <a:lnSpc>
                <a:spcPct val="94000"/>
              </a:lnSpc>
              <a:spcBef>
                <a:spcPts val="1200"/>
              </a:spcBef>
              <a:spcAft>
                <a:spcPts val="0"/>
              </a:spcAft>
              <a:buClr>
                <a:schemeClr val="dk2"/>
              </a:buClr>
              <a:buSzPct val="100000"/>
              <a:buNone/>
            </a:pPr>
            <a:r>
              <a:t/>
            </a:r>
            <a:endParaRPr b="0" i="0" sz="2200">
              <a:solidFill>
                <a:srgbClr val="000000"/>
              </a:solidFill>
              <a:latin typeface="Times New Roman"/>
              <a:ea typeface="Times New Roman"/>
              <a:cs typeface="Times New Roman"/>
              <a:sym typeface="Times New Roman"/>
            </a:endParaRPr>
          </a:p>
          <a:p>
            <a:pPr indent="0" lvl="0" marL="0" rtl="0" algn="l">
              <a:lnSpc>
                <a:spcPct val="94000"/>
              </a:lnSpc>
              <a:spcBef>
                <a:spcPts val="1200"/>
              </a:spcBef>
              <a:spcAft>
                <a:spcPts val="0"/>
              </a:spcAft>
              <a:buClr>
                <a:srgbClr val="271D17"/>
              </a:buClr>
              <a:buSzPct val="100000"/>
              <a:buNone/>
            </a:pPr>
            <a:r>
              <a:rPr b="1" i="0" lang="en-US" sz="1600">
                <a:solidFill>
                  <a:srgbClr val="271D17"/>
                </a:solidFill>
                <a:latin typeface="Times New Roman"/>
                <a:ea typeface="Times New Roman"/>
                <a:cs typeface="Times New Roman"/>
                <a:sym typeface="Times New Roman"/>
              </a:rPr>
              <a:t>Mahesh Babu K, M V Raghunadh, “Vehicle Number Plate Detection and Recognition using Bounding Box Method”, 2016 International Conference on Advanced Communication Control and Computing Technologies (ICACCCT), ISBN No.978-1-4673-9545-8 106</a:t>
            </a:r>
            <a:endParaRPr b="1" i="0" sz="2200">
              <a:solidFill>
                <a:srgbClr val="271D17"/>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Clr>
                <a:srgbClr val="271D17"/>
              </a:buClr>
              <a:buSzPct val="100000"/>
              <a:buNone/>
            </a:pPr>
            <a:r>
              <a:rPr i="0" lang="en-US" sz="2200">
                <a:solidFill>
                  <a:srgbClr val="271D17"/>
                </a:solidFill>
                <a:latin typeface="Times New Roman"/>
                <a:ea typeface="Times New Roman"/>
                <a:cs typeface="Times New Roman"/>
                <a:sym typeface="Times New Roman"/>
              </a:rPr>
              <a:t>Preprocessing </a:t>
            </a:r>
            <a:r>
              <a:rPr lang="en-US" sz="2200">
                <a:solidFill>
                  <a:srgbClr val="271D17"/>
                </a:solidFill>
                <a:latin typeface="Times New Roman"/>
                <a:ea typeface="Times New Roman"/>
                <a:cs typeface="Times New Roman"/>
                <a:sym typeface="Times New Roman"/>
              </a:rPr>
              <a:t>such as frame selection and number plate extraction </a:t>
            </a:r>
            <a:r>
              <a:rPr b="0" i="0" lang="en-US" sz="2200">
                <a:solidFill>
                  <a:srgbClr val="231F20"/>
                </a:solidFill>
                <a:latin typeface="Arial"/>
                <a:ea typeface="Arial"/>
                <a:cs typeface="Arial"/>
                <a:sym typeface="Arial"/>
              </a:rPr>
              <a:t>I = 0.114 *R+0.587*G+0.299*B </a:t>
            </a:r>
            <a:r>
              <a:rPr i="0" lang="en-US" sz="2200">
                <a:solidFill>
                  <a:srgbClr val="271D17"/>
                </a:solidFill>
                <a:latin typeface="Times New Roman"/>
                <a:ea typeface="Times New Roman"/>
                <a:cs typeface="Times New Roman"/>
                <a:sym typeface="Times New Roman"/>
              </a:rPr>
              <a:t>is used. Methodology used is </a:t>
            </a:r>
            <a:r>
              <a:rPr i="1" lang="en-US" sz="2200">
                <a:solidFill>
                  <a:srgbClr val="7030A0"/>
                </a:solidFill>
                <a:latin typeface="Times New Roman"/>
                <a:ea typeface="Times New Roman"/>
                <a:cs typeface="Times New Roman"/>
                <a:sym typeface="Times New Roman"/>
              </a:rPr>
              <a:t>localization, dilation, segmentation and recognition</a:t>
            </a:r>
            <a:r>
              <a:rPr i="0" lang="en-US" sz="2200">
                <a:solidFill>
                  <a:srgbClr val="271D17"/>
                </a:solidFill>
                <a:latin typeface="Times New Roman"/>
                <a:ea typeface="Times New Roman"/>
                <a:cs typeface="Times New Roman"/>
                <a:sym typeface="Times New Roman"/>
              </a:rPr>
              <a:t>. The accuracy acquired through this is </a:t>
            </a:r>
            <a:r>
              <a:rPr i="1" lang="en-US" sz="2200">
                <a:solidFill>
                  <a:srgbClr val="7030A0"/>
                </a:solidFill>
                <a:latin typeface="Times New Roman"/>
                <a:ea typeface="Times New Roman"/>
                <a:cs typeface="Times New Roman"/>
                <a:sym typeface="Times New Roman"/>
              </a:rPr>
              <a:t>93.33%</a:t>
            </a:r>
            <a:r>
              <a:rPr i="0" lang="en-US" sz="2200">
                <a:solidFill>
                  <a:srgbClr val="271D17"/>
                </a:solidFill>
                <a:latin typeface="Times New Roman"/>
                <a:ea typeface="Times New Roman"/>
                <a:cs typeface="Times New Roman"/>
                <a:sym typeface="Times New Roman"/>
              </a:rPr>
              <a:t>. The scope for future is to deal with blurred images and similar characters.</a:t>
            </a:r>
            <a:endParaRPr/>
          </a:p>
          <a:p>
            <a:pPr indent="0" lvl="0" marL="0" rtl="0" algn="just">
              <a:lnSpc>
                <a:spcPct val="100000"/>
              </a:lnSpc>
              <a:spcBef>
                <a:spcPts val="1200"/>
              </a:spcBef>
              <a:spcAft>
                <a:spcPts val="0"/>
              </a:spcAft>
              <a:buClr>
                <a:schemeClr val="dk2"/>
              </a:buClr>
              <a:buSzPct val="100000"/>
              <a:buNone/>
            </a:pPr>
            <a:r>
              <a:t/>
            </a:r>
            <a:endParaRPr i="0" sz="1600">
              <a:solidFill>
                <a:srgbClr val="271D17"/>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Clr>
                <a:schemeClr val="dk2"/>
              </a:buClr>
              <a:buSzPct val="100000"/>
              <a:buNone/>
            </a:pPr>
            <a:r>
              <a:t/>
            </a:r>
            <a:endParaRPr b="1" sz="1600">
              <a:solidFill>
                <a:srgbClr val="271D17"/>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Clr>
                <a:schemeClr val="dk2"/>
              </a:buClr>
              <a:buSzPct val="100000"/>
              <a:buNone/>
            </a:pPr>
            <a:r>
              <a:t/>
            </a:r>
            <a:endParaRPr b="1" sz="1600">
              <a:solidFill>
                <a:srgbClr val="271D17"/>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Clr>
                <a:srgbClr val="271D17"/>
              </a:buClr>
              <a:buSzPct val="100000"/>
              <a:buNone/>
            </a:pPr>
            <a:r>
              <a:rPr b="1" lang="en-US" sz="1600">
                <a:solidFill>
                  <a:srgbClr val="271D17"/>
                </a:solidFill>
                <a:latin typeface="Times New Roman"/>
                <a:ea typeface="Times New Roman"/>
                <a:cs typeface="Times New Roman"/>
                <a:sym typeface="Times New Roman"/>
              </a:rPr>
              <a:t>             </a:t>
            </a:r>
            <a:endParaRPr b="1" sz="1600">
              <a:solidFill>
                <a:srgbClr val="271D17"/>
              </a:solidFill>
              <a:latin typeface="Times New Roman"/>
              <a:ea typeface="Times New Roman"/>
              <a:cs typeface="Times New Roman"/>
              <a:sym typeface="Times New Roman"/>
            </a:endParaRPr>
          </a:p>
        </p:txBody>
      </p:sp>
      <p:cxnSp>
        <p:nvCxnSpPr>
          <p:cNvPr id="124" name="Google Shape;124;p4"/>
          <p:cNvCxnSpPr/>
          <p:nvPr/>
        </p:nvCxnSpPr>
        <p:spPr>
          <a:xfrm>
            <a:off x="931178" y="1065402"/>
            <a:ext cx="9882231"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txBox="1"/>
          <p:nvPr>
            <p:ph type="title"/>
          </p:nvPr>
        </p:nvSpPr>
        <p:spPr>
          <a:xfrm>
            <a:off x="838899" y="293615"/>
            <a:ext cx="9121965" cy="1390013"/>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002060"/>
              </a:buClr>
              <a:buSzPts val="4400"/>
              <a:buFont typeface="Times New Roman"/>
              <a:buNone/>
            </a:pPr>
            <a:r>
              <a:rPr lang="en-US">
                <a:solidFill>
                  <a:srgbClr val="002060"/>
                </a:solidFill>
                <a:latin typeface="Times New Roman"/>
                <a:ea typeface="Times New Roman"/>
                <a:cs typeface="Times New Roman"/>
                <a:sym typeface="Times New Roman"/>
              </a:rPr>
              <a:t>PROPOSED METHODOLOGY</a:t>
            </a:r>
            <a:endParaRPr>
              <a:solidFill>
                <a:srgbClr val="002060"/>
              </a:solidFill>
            </a:endParaRPr>
          </a:p>
        </p:txBody>
      </p:sp>
      <p:cxnSp>
        <p:nvCxnSpPr>
          <p:cNvPr id="130" name="Google Shape;130;p5"/>
          <p:cNvCxnSpPr/>
          <p:nvPr/>
        </p:nvCxnSpPr>
        <p:spPr>
          <a:xfrm>
            <a:off x="838899" y="985364"/>
            <a:ext cx="9538283" cy="1978"/>
          </a:xfrm>
          <a:prstGeom prst="straightConnector1">
            <a:avLst/>
          </a:prstGeom>
          <a:noFill/>
          <a:ln cap="flat" cmpd="sng" w="19050">
            <a:solidFill>
              <a:schemeClr val="dk1"/>
            </a:solidFill>
            <a:prstDash val="solid"/>
            <a:round/>
            <a:headEnd len="sm" w="sm" type="none"/>
            <a:tailEnd len="sm" w="sm" type="none"/>
          </a:ln>
        </p:spPr>
      </p:cxnSp>
      <p:sp>
        <p:nvSpPr>
          <p:cNvPr id="131" name="Google Shape;131;p5"/>
          <p:cNvSpPr/>
          <p:nvPr/>
        </p:nvSpPr>
        <p:spPr>
          <a:xfrm>
            <a:off x="1274428" y="1505587"/>
            <a:ext cx="1946246" cy="1064716"/>
          </a:xfrm>
          <a:prstGeom prst="roundRect">
            <a:avLst>
              <a:gd fmla="val 16667" name="adj"/>
            </a:avLst>
          </a:prstGeom>
          <a:gradFill>
            <a:gsLst>
              <a:gs pos="0">
                <a:srgbClr val="AAA084"/>
              </a:gs>
              <a:gs pos="50000">
                <a:srgbClr val="A39671"/>
              </a:gs>
              <a:gs pos="100000">
                <a:srgbClr val="918561"/>
              </a:gs>
            </a:gsLst>
            <a:lin ang="5400000" scaled="0"/>
          </a:gradFill>
          <a:ln>
            <a:noFill/>
          </a:ln>
          <a:effectLst>
            <a:outerShdw blurRad="57150" rotWithShape="0" algn="ctr" dir="5400000" dist="1905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imes New Roman"/>
                <a:ea typeface="Times New Roman"/>
                <a:cs typeface="Times New Roman"/>
                <a:sym typeface="Times New Roman"/>
              </a:rPr>
              <a:t>INPUT ORIGINAL RGB IMAGE</a:t>
            </a:r>
            <a:endParaRPr sz="1800">
              <a:solidFill>
                <a:schemeClr val="lt1"/>
              </a:solidFill>
              <a:latin typeface="Times New Roman"/>
              <a:ea typeface="Times New Roman"/>
              <a:cs typeface="Times New Roman"/>
              <a:sym typeface="Times New Roman"/>
            </a:endParaRPr>
          </a:p>
        </p:txBody>
      </p:sp>
      <p:sp>
        <p:nvSpPr>
          <p:cNvPr id="132" name="Google Shape;132;p5"/>
          <p:cNvSpPr/>
          <p:nvPr/>
        </p:nvSpPr>
        <p:spPr>
          <a:xfrm>
            <a:off x="2340341" y="3165090"/>
            <a:ext cx="1946246" cy="1064716"/>
          </a:xfrm>
          <a:prstGeom prst="roundRect">
            <a:avLst>
              <a:gd fmla="val 16667" name="adj"/>
            </a:avLst>
          </a:prstGeom>
          <a:gradFill>
            <a:gsLst>
              <a:gs pos="0">
                <a:srgbClr val="AAA084"/>
              </a:gs>
              <a:gs pos="50000">
                <a:srgbClr val="A39671"/>
              </a:gs>
              <a:gs pos="100000">
                <a:srgbClr val="918561"/>
              </a:gs>
            </a:gsLst>
            <a:lin ang="5400000" scaled="0"/>
          </a:gradFill>
          <a:ln>
            <a:noFill/>
          </a:ln>
          <a:effectLst>
            <a:outerShdw blurRad="57150" rotWithShape="0" algn="ctr" dir="5400000" dist="1905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chemeClr val="lt1"/>
                </a:solidFill>
                <a:latin typeface="Times New Roman"/>
                <a:ea typeface="Times New Roman"/>
                <a:cs typeface="Times New Roman"/>
                <a:sym typeface="Times New Roman"/>
              </a:rPr>
              <a:t>CREATE ROI AROUND IT</a:t>
            </a:r>
            <a:endParaRPr sz="1800">
              <a:solidFill>
                <a:schemeClr val="lt1"/>
              </a:solidFill>
              <a:latin typeface="Times New Roman"/>
              <a:ea typeface="Times New Roman"/>
              <a:cs typeface="Times New Roman"/>
              <a:sym typeface="Times New Roman"/>
            </a:endParaRPr>
          </a:p>
        </p:txBody>
      </p:sp>
      <p:sp>
        <p:nvSpPr>
          <p:cNvPr id="133" name="Google Shape;133;p5"/>
          <p:cNvSpPr/>
          <p:nvPr/>
        </p:nvSpPr>
        <p:spPr>
          <a:xfrm>
            <a:off x="4866637" y="3154976"/>
            <a:ext cx="1946246" cy="1064716"/>
          </a:xfrm>
          <a:prstGeom prst="roundRect">
            <a:avLst>
              <a:gd fmla="val 16667" name="adj"/>
            </a:avLst>
          </a:prstGeom>
          <a:gradFill>
            <a:gsLst>
              <a:gs pos="0">
                <a:srgbClr val="AAA084"/>
              </a:gs>
              <a:gs pos="50000">
                <a:srgbClr val="A39671"/>
              </a:gs>
              <a:gs pos="100000">
                <a:srgbClr val="918561"/>
              </a:gs>
            </a:gsLst>
            <a:lin ang="5400000" scaled="0"/>
          </a:gradFill>
          <a:ln>
            <a:noFill/>
          </a:ln>
          <a:effectLst>
            <a:outerShdw blurRad="57150" rotWithShape="0" algn="ctr" dir="5400000" dist="1905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a:solidFill>
                  <a:schemeClr val="lt1"/>
                </a:solidFill>
                <a:latin typeface="Times New Roman"/>
                <a:ea typeface="Times New Roman"/>
                <a:cs typeface="Times New Roman"/>
                <a:sym typeface="Times New Roman"/>
              </a:rPr>
              <a:t>FIND THE CONTOUR WITH 4 POTENTIAL CORNERS</a:t>
            </a:r>
            <a:endParaRPr sz="1600">
              <a:solidFill>
                <a:schemeClr val="lt1"/>
              </a:solidFill>
              <a:latin typeface="Times New Roman"/>
              <a:ea typeface="Times New Roman"/>
              <a:cs typeface="Times New Roman"/>
              <a:sym typeface="Times New Roman"/>
            </a:endParaRPr>
          </a:p>
        </p:txBody>
      </p:sp>
      <p:sp>
        <p:nvSpPr>
          <p:cNvPr id="134" name="Google Shape;134;p5"/>
          <p:cNvSpPr/>
          <p:nvPr/>
        </p:nvSpPr>
        <p:spPr>
          <a:xfrm>
            <a:off x="7395596" y="3165342"/>
            <a:ext cx="1946246" cy="1064716"/>
          </a:xfrm>
          <a:prstGeom prst="roundRect">
            <a:avLst>
              <a:gd fmla="val 16667" name="adj"/>
            </a:avLst>
          </a:prstGeom>
          <a:gradFill>
            <a:gsLst>
              <a:gs pos="0">
                <a:srgbClr val="AAA084"/>
              </a:gs>
              <a:gs pos="50000">
                <a:srgbClr val="A39671"/>
              </a:gs>
              <a:gs pos="100000">
                <a:srgbClr val="918561"/>
              </a:gs>
            </a:gsLst>
            <a:lin ang="5400000" scaled="0"/>
          </a:gradFill>
          <a:ln>
            <a:noFill/>
          </a:ln>
          <a:effectLst>
            <a:outerShdw blurRad="57150" rotWithShape="0" algn="ctr" dir="5400000" dist="1905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chemeClr val="lt1"/>
                </a:solidFill>
                <a:latin typeface="Times New Roman"/>
                <a:ea typeface="Times New Roman"/>
                <a:cs typeface="Times New Roman"/>
                <a:sym typeface="Times New Roman"/>
              </a:rPr>
              <a:t>INITIALIZE X,Y COORDINATES</a:t>
            </a:r>
            <a:endParaRPr sz="1800">
              <a:solidFill>
                <a:schemeClr val="lt1"/>
              </a:solidFill>
              <a:latin typeface="Times New Roman"/>
              <a:ea typeface="Times New Roman"/>
              <a:cs typeface="Times New Roman"/>
              <a:sym typeface="Times New Roman"/>
            </a:endParaRPr>
          </a:p>
        </p:txBody>
      </p:sp>
      <p:sp>
        <p:nvSpPr>
          <p:cNvPr id="135" name="Google Shape;135;p5"/>
          <p:cNvSpPr/>
          <p:nvPr/>
        </p:nvSpPr>
        <p:spPr>
          <a:xfrm>
            <a:off x="9919230" y="3132486"/>
            <a:ext cx="1946246" cy="1064716"/>
          </a:xfrm>
          <a:prstGeom prst="roundRect">
            <a:avLst>
              <a:gd fmla="val 16667" name="adj"/>
            </a:avLst>
          </a:prstGeom>
          <a:gradFill>
            <a:gsLst>
              <a:gs pos="0">
                <a:srgbClr val="AAA084"/>
              </a:gs>
              <a:gs pos="50000">
                <a:srgbClr val="A39671"/>
              </a:gs>
              <a:gs pos="100000">
                <a:srgbClr val="918561"/>
              </a:gs>
            </a:gsLst>
            <a:lin ang="5400000" scaled="0"/>
          </a:gradFill>
          <a:ln>
            <a:noFill/>
          </a:ln>
          <a:effectLst>
            <a:outerShdw blurRad="57150" rotWithShape="0" algn="ctr" dir="5400000" dist="1905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chemeClr val="lt1"/>
                </a:solidFill>
                <a:latin typeface="Times New Roman"/>
                <a:ea typeface="Times New Roman"/>
                <a:cs typeface="Times New Roman"/>
                <a:sym typeface="Times New Roman"/>
              </a:rPr>
              <a:t>INITIALIZE LICENSE PLATE CONTOUR</a:t>
            </a:r>
            <a:endParaRPr sz="1800">
              <a:solidFill>
                <a:schemeClr val="lt1"/>
              </a:solidFill>
              <a:latin typeface="Times New Roman"/>
              <a:ea typeface="Times New Roman"/>
              <a:cs typeface="Times New Roman"/>
              <a:sym typeface="Times New Roman"/>
            </a:endParaRPr>
          </a:p>
        </p:txBody>
      </p:sp>
      <p:sp>
        <p:nvSpPr>
          <p:cNvPr id="136" name="Google Shape;136;p5"/>
          <p:cNvSpPr/>
          <p:nvPr/>
        </p:nvSpPr>
        <p:spPr>
          <a:xfrm>
            <a:off x="8942163" y="1512222"/>
            <a:ext cx="1946246" cy="1064716"/>
          </a:xfrm>
          <a:prstGeom prst="roundRect">
            <a:avLst>
              <a:gd fmla="val 16667" name="adj"/>
            </a:avLst>
          </a:prstGeom>
          <a:gradFill>
            <a:gsLst>
              <a:gs pos="0">
                <a:srgbClr val="AAA084"/>
              </a:gs>
              <a:gs pos="50000">
                <a:srgbClr val="A39671"/>
              </a:gs>
              <a:gs pos="100000">
                <a:srgbClr val="918561"/>
              </a:gs>
            </a:gsLst>
            <a:lin ang="5400000" scaled="0"/>
          </a:gradFill>
          <a:ln>
            <a:noFill/>
          </a:ln>
          <a:effectLst>
            <a:outerShdw blurRad="57150" rotWithShape="0" algn="ctr" dir="5400000" dist="1905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chemeClr val="lt1"/>
                </a:solidFill>
                <a:latin typeface="Times New Roman"/>
                <a:ea typeface="Times New Roman"/>
                <a:cs typeface="Times New Roman"/>
                <a:sym typeface="Times New Roman"/>
              </a:rPr>
              <a:t>FIND CONTOURS BASED ON EDGES</a:t>
            </a:r>
            <a:endParaRPr sz="1800">
              <a:solidFill>
                <a:schemeClr val="lt1"/>
              </a:solidFill>
              <a:latin typeface="Times New Roman"/>
              <a:ea typeface="Times New Roman"/>
              <a:cs typeface="Times New Roman"/>
              <a:sym typeface="Times New Roman"/>
            </a:endParaRPr>
          </a:p>
        </p:txBody>
      </p:sp>
      <p:sp>
        <p:nvSpPr>
          <p:cNvPr id="137" name="Google Shape;137;p5"/>
          <p:cNvSpPr/>
          <p:nvPr/>
        </p:nvSpPr>
        <p:spPr>
          <a:xfrm>
            <a:off x="6371272" y="1500854"/>
            <a:ext cx="1946246" cy="1064716"/>
          </a:xfrm>
          <a:prstGeom prst="roundRect">
            <a:avLst>
              <a:gd fmla="val 16667" name="adj"/>
            </a:avLst>
          </a:prstGeom>
          <a:gradFill>
            <a:gsLst>
              <a:gs pos="0">
                <a:srgbClr val="AAA084"/>
              </a:gs>
              <a:gs pos="50000">
                <a:srgbClr val="A39671"/>
              </a:gs>
              <a:gs pos="100000">
                <a:srgbClr val="918561"/>
              </a:gs>
            </a:gsLst>
            <a:lin ang="5400000" scaled="0"/>
          </a:gradFill>
          <a:ln>
            <a:noFill/>
          </a:ln>
          <a:effectLst>
            <a:outerShdw blurRad="57150" rotWithShape="0" algn="ctr" dir="5400000" dist="1905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chemeClr val="lt1"/>
                </a:solidFill>
                <a:latin typeface="Times New Roman"/>
                <a:ea typeface="Times New Roman"/>
                <a:cs typeface="Times New Roman"/>
                <a:sym typeface="Times New Roman"/>
              </a:rPr>
              <a:t>CANNY EDGE DETECTION</a:t>
            </a:r>
            <a:endParaRPr sz="1800">
              <a:solidFill>
                <a:schemeClr val="lt1"/>
              </a:solidFill>
              <a:latin typeface="Times New Roman"/>
              <a:ea typeface="Times New Roman"/>
              <a:cs typeface="Times New Roman"/>
              <a:sym typeface="Times New Roman"/>
            </a:endParaRPr>
          </a:p>
        </p:txBody>
      </p:sp>
      <p:sp>
        <p:nvSpPr>
          <p:cNvPr id="138" name="Google Shape;138;p5"/>
          <p:cNvSpPr/>
          <p:nvPr/>
        </p:nvSpPr>
        <p:spPr>
          <a:xfrm>
            <a:off x="3814362" y="1509201"/>
            <a:ext cx="1946246" cy="1064716"/>
          </a:xfrm>
          <a:prstGeom prst="roundRect">
            <a:avLst>
              <a:gd fmla="val 16667" name="adj"/>
            </a:avLst>
          </a:prstGeom>
          <a:gradFill>
            <a:gsLst>
              <a:gs pos="0">
                <a:srgbClr val="AAA084"/>
              </a:gs>
              <a:gs pos="50000">
                <a:srgbClr val="A39671"/>
              </a:gs>
              <a:gs pos="100000">
                <a:srgbClr val="918561"/>
              </a:gs>
            </a:gsLst>
            <a:lin ang="5400000" scaled="0"/>
          </a:gradFill>
          <a:ln>
            <a:noFill/>
          </a:ln>
          <a:effectLst>
            <a:outerShdw blurRad="57150" rotWithShape="0" algn="ctr" dir="5400000" dist="1905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imes New Roman"/>
                <a:ea typeface="Times New Roman"/>
                <a:cs typeface="Times New Roman"/>
                <a:sym typeface="Times New Roman"/>
              </a:rPr>
              <a:t>CONVERSION TO </a:t>
            </a:r>
            <a:r>
              <a:rPr lang="en-US" sz="1800">
                <a:solidFill>
                  <a:schemeClr val="lt1"/>
                </a:solidFill>
                <a:latin typeface="Times New Roman"/>
                <a:ea typeface="Times New Roman"/>
                <a:cs typeface="Times New Roman"/>
                <a:sym typeface="Times New Roman"/>
              </a:rPr>
              <a:t>GRAYSCALE</a:t>
            </a:r>
            <a:r>
              <a:rPr lang="en-US" sz="1800">
                <a:solidFill>
                  <a:schemeClr val="lt1"/>
                </a:solidFill>
                <a:latin typeface="Times New Roman"/>
                <a:ea typeface="Times New Roman"/>
                <a:cs typeface="Times New Roman"/>
                <a:sym typeface="Times New Roman"/>
              </a:rPr>
              <a:t> IMAGE</a:t>
            </a:r>
            <a:endParaRPr sz="1800">
              <a:solidFill>
                <a:schemeClr val="lt1"/>
              </a:solidFill>
              <a:latin typeface="Times New Roman"/>
              <a:ea typeface="Times New Roman"/>
              <a:cs typeface="Times New Roman"/>
              <a:sym typeface="Times New Roman"/>
            </a:endParaRPr>
          </a:p>
        </p:txBody>
      </p:sp>
      <p:sp>
        <p:nvSpPr>
          <p:cNvPr id="139" name="Google Shape;139;p5"/>
          <p:cNvSpPr/>
          <p:nvPr/>
        </p:nvSpPr>
        <p:spPr>
          <a:xfrm>
            <a:off x="3238151" y="1728785"/>
            <a:ext cx="553673" cy="610346"/>
          </a:xfrm>
          <a:prstGeom prst="rightArrow">
            <a:avLst>
              <a:gd fmla="val 50000" name="adj1"/>
              <a:gd fmla="val 50000" name="adj2"/>
            </a:avLst>
          </a:prstGeom>
          <a:solidFill>
            <a:schemeClr val="accent1"/>
          </a:solidFill>
          <a:ln cap="flat" cmpd="sng" w="34925">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40" name="Google Shape;140;p5"/>
          <p:cNvSpPr/>
          <p:nvPr/>
        </p:nvSpPr>
        <p:spPr>
          <a:xfrm>
            <a:off x="5793997" y="1728039"/>
            <a:ext cx="553673" cy="610346"/>
          </a:xfrm>
          <a:prstGeom prst="rightArrow">
            <a:avLst>
              <a:gd fmla="val 50000" name="adj1"/>
              <a:gd fmla="val 50000" name="adj2"/>
            </a:avLst>
          </a:prstGeom>
          <a:solidFill>
            <a:schemeClr val="accent1"/>
          </a:solidFill>
          <a:ln cap="flat" cmpd="sng" w="34925">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41" name="Google Shape;141;p5"/>
          <p:cNvSpPr/>
          <p:nvPr/>
        </p:nvSpPr>
        <p:spPr>
          <a:xfrm>
            <a:off x="8341120" y="1736386"/>
            <a:ext cx="553673" cy="610346"/>
          </a:xfrm>
          <a:prstGeom prst="rightArrow">
            <a:avLst>
              <a:gd fmla="val 50000" name="adj1"/>
              <a:gd fmla="val 50000" name="adj2"/>
            </a:avLst>
          </a:prstGeom>
          <a:solidFill>
            <a:schemeClr val="accent1"/>
          </a:solidFill>
          <a:ln cap="flat" cmpd="sng" w="34925">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42" name="Google Shape;142;p5"/>
          <p:cNvSpPr/>
          <p:nvPr/>
        </p:nvSpPr>
        <p:spPr>
          <a:xfrm>
            <a:off x="10437303" y="2615521"/>
            <a:ext cx="553673" cy="539455"/>
          </a:xfrm>
          <a:prstGeom prst="downArrow">
            <a:avLst>
              <a:gd fmla="val 50000" name="adj1"/>
              <a:gd fmla="val 50000" name="adj2"/>
            </a:avLst>
          </a:prstGeom>
          <a:solidFill>
            <a:schemeClr val="accent1"/>
          </a:solidFill>
          <a:ln cap="flat" cmpd="sng" w="34925">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43" name="Google Shape;143;p5"/>
          <p:cNvSpPr/>
          <p:nvPr/>
        </p:nvSpPr>
        <p:spPr>
          <a:xfrm rot="10800000">
            <a:off x="9337593" y="3403474"/>
            <a:ext cx="553673" cy="610346"/>
          </a:xfrm>
          <a:prstGeom prst="rightArrow">
            <a:avLst>
              <a:gd fmla="val 50000" name="adj1"/>
              <a:gd fmla="val 50000" name="adj2"/>
            </a:avLst>
          </a:prstGeom>
          <a:solidFill>
            <a:schemeClr val="accent1"/>
          </a:solidFill>
          <a:ln cap="flat" cmpd="sng" w="34925">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44" name="Google Shape;144;p5"/>
          <p:cNvSpPr/>
          <p:nvPr/>
        </p:nvSpPr>
        <p:spPr>
          <a:xfrm rot="10800000">
            <a:off x="6823720" y="3382047"/>
            <a:ext cx="553673" cy="610346"/>
          </a:xfrm>
          <a:prstGeom prst="rightArrow">
            <a:avLst>
              <a:gd fmla="val 50000" name="adj1"/>
              <a:gd fmla="val 50000" name="adj2"/>
            </a:avLst>
          </a:prstGeom>
          <a:solidFill>
            <a:schemeClr val="accent1"/>
          </a:solidFill>
          <a:ln cap="flat" cmpd="sng" w="34925">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45" name="Google Shape;145;p5"/>
          <p:cNvSpPr/>
          <p:nvPr/>
        </p:nvSpPr>
        <p:spPr>
          <a:xfrm rot="10800000">
            <a:off x="4291992" y="3392275"/>
            <a:ext cx="553673" cy="610346"/>
          </a:xfrm>
          <a:prstGeom prst="rightArrow">
            <a:avLst>
              <a:gd fmla="val 50000" name="adj1"/>
              <a:gd fmla="val 50000" name="adj2"/>
            </a:avLst>
          </a:prstGeom>
          <a:solidFill>
            <a:schemeClr val="accent1"/>
          </a:solidFill>
          <a:ln cap="flat" cmpd="sng" w="34925">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46" name="Google Shape;146;p5"/>
          <p:cNvSpPr/>
          <p:nvPr/>
        </p:nvSpPr>
        <p:spPr>
          <a:xfrm>
            <a:off x="2340341" y="4241587"/>
            <a:ext cx="553673" cy="539455"/>
          </a:xfrm>
          <a:prstGeom prst="downArrow">
            <a:avLst>
              <a:gd fmla="val 50000" name="adj1"/>
              <a:gd fmla="val 50000" name="adj2"/>
            </a:avLst>
          </a:prstGeom>
          <a:solidFill>
            <a:schemeClr val="accent1"/>
          </a:solidFill>
          <a:ln cap="flat" cmpd="sng" w="34925">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47" name="Google Shape;147;p5"/>
          <p:cNvSpPr/>
          <p:nvPr/>
        </p:nvSpPr>
        <p:spPr>
          <a:xfrm>
            <a:off x="3848186" y="4781042"/>
            <a:ext cx="1946246" cy="1064716"/>
          </a:xfrm>
          <a:prstGeom prst="roundRect">
            <a:avLst>
              <a:gd fmla="val 16667" name="adj"/>
            </a:avLst>
          </a:prstGeom>
          <a:gradFill>
            <a:gsLst>
              <a:gs pos="0">
                <a:srgbClr val="AAA084"/>
              </a:gs>
              <a:gs pos="50000">
                <a:srgbClr val="A39671"/>
              </a:gs>
              <a:gs pos="100000">
                <a:srgbClr val="918561"/>
              </a:gs>
            </a:gsLst>
            <a:lin ang="5400000" scaled="0"/>
          </a:gradFill>
          <a:ln>
            <a:noFill/>
          </a:ln>
          <a:effectLst>
            <a:outerShdw blurRad="57150" rotWithShape="0" algn="ctr" dir="5400000" dist="1905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chemeClr val="lt1"/>
                </a:solidFill>
                <a:latin typeface="Times New Roman"/>
                <a:ea typeface="Times New Roman"/>
                <a:cs typeface="Times New Roman"/>
                <a:sym typeface="Times New Roman"/>
              </a:rPr>
              <a:t>TEXT RECOGNITION</a:t>
            </a:r>
            <a:endParaRPr sz="18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48" name="Google Shape;148;p5"/>
          <p:cNvSpPr/>
          <p:nvPr/>
        </p:nvSpPr>
        <p:spPr>
          <a:xfrm>
            <a:off x="1293926" y="4794742"/>
            <a:ext cx="1946246" cy="1064716"/>
          </a:xfrm>
          <a:prstGeom prst="roundRect">
            <a:avLst>
              <a:gd fmla="val 16667" name="adj"/>
            </a:avLst>
          </a:prstGeom>
          <a:gradFill>
            <a:gsLst>
              <a:gs pos="0">
                <a:srgbClr val="AAA084"/>
              </a:gs>
              <a:gs pos="50000">
                <a:srgbClr val="A39671"/>
              </a:gs>
              <a:gs pos="100000">
                <a:srgbClr val="918561"/>
              </a:gs>
            </a:gsLst>
            <a:lin ang="5400000" scaled="0"/>
          </a:gradFill>
          <a:ln>
            <a:noFill/>
          </a:ln>
          <a:effectLst>
            <a:outerShdw blurRad="57150" rotWithShape="0" algn="ctr" dir="5400000" dist="1905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chemeClr val="lt1"/>
                </a:solidFill>
                <a:latin typeface="Times New Roman"/>
                <a:ea typeface="Times New Roman"/>
                <a:cs typeface="Times New Roman"/>
                <a:sym typeface="Times New Roman"/>
              </a:rPr>
              <a:t>REMOVING NOISE FROM TARGET IMAGE</a:t>
            </a:r>
            <a:endParaRPr sz="1800">
              <a:solidFill>
                <a:schemeClr val="lt1"/>
              </a:solidFill>
              <a:latin typeface="Times New Roman"/>
              <a:ea typeface="Times New Roman"/>
              <a:cs typeface="Times New Roman"/>
              <a:sym typeface="Times New Roman"/>
            </a:endParaRPr>
          </a:p>
        </p:txBody>
      </p:sp>
      <p:sp>
        <p:nvSpPr>
          <p:cNvPr id="149" name="Google Shape;149;p5"/>
          <p:cNvSpPr/>
          <p:nvPr/>
        </p:nvSpPr>
        <p:spPr>
          <a:xfrm>
            <a:off x="5817599" y="4991511"/>
            <a:ext cx="553673" cy="610346"/>
          </a:xfrm>
          <a:prstGeom prst="rightArrow">
            <a:avLst>
              <a:gd fmla="val 50000" name="adj1"/>
              <a:gd fmla="val 50000" name="adj2"/>
            </a:avLst>
          </a:prstGeom>
          <a:solidFill>
            <a:schemeClr val="accent1"/>
          </a:solidFill>
          <a:ln cap="flat" cmpd="sng" w="34925">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50" name="Google Shape;150;p5"/>
          <p:cNvSpPr/>
          <p:nvPr/>
        </p:nvSpPr>
        <p:spPr>
          <a:xfrm>
            <a:off x="3280313" y="5055765"/>
            <a:ext cx="553673" cy="610346"/>
          </a:xfrm>
          <a:prstGeom prst="rightArrow">
            <a:avLst>
              <a:gd fmla="val 50000" name="adj1"/>
              <a:gd fmla="val 50000" name="adj2"/>
            </a:avLst>
          </a:prstGeom>
          <a:solidFill>
            <a:schemeClr val="accent1"/>
          </a:solidFill>
          <a:ln cap="flat" cmpd="sng" w="34925">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51" name="Google Shape;151;p5"/>
          <p:cNvSpPr/>
          <p:nvPr/>
        </p:nvSpPr>
        <p:spPr>
          <a:xfrm>
            <a:off x="6404270" y="4808096"/>
            <a:ext cx="1946246" cy="1064716"/>
          </a:xfrm>
          <a:prstGeom prst="roundRect">
            <a:avLst>
              <a:gd fmla="val 16667" name="adj"/>
            </a:avLst>
          </a:prstGeom>
          <a:gradFill>
            <a:gsLst>
              <a:gs pos="0">
                <a:srgbClr val="AAA084"/>
              </a:gs>
              <a:gs pos="50000">
                <a:srgbClr val="A39671"/>
              </a:gs>
              <a:gs pos="100000">
                <a:srgbClr val="918561"/>
              </a:gs>
            </a:gsLst>
            <a:lin ang="5400000" scaled="0"/>
          </a:gradFill>
          <a:ln>
            <a:noFill/>
          </a:ln>
          <a:effectLst>
            <a:outerShdw blurRad="57150" rotWithShape="0" algn="ctr" dir="5400000" dist="1905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imes New Roman"/>
                <a:ea typeface="Times New Roman"/>
                <a:cs typeface="Times New Roman"/>
                <a:sym typeface="Times New Roman"/>
              </a:rPr>
              <a:t>W</a:t>
            </a:r>
            <a:r>
              <a:rPr b="0" i="0" lang="en-US" sz="1800">
                <a:solidFill>
                  <a:schemeClr val="lt1"/>
                </a:solidFill>
                <a:latin typeface="Times New Roman"/>
                <a:ea typeface="Times New Roman"/>
                <a:cs typeface="Times New Roman"/>
                <a:sym typeface="Times New Roman"/>
              </a:rPr>
              <a:t>RITE THE TEXT ON OUTPUT IMAGE</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t/>
            </a:r>
            <a:endParaRPr/>
          </a:p>
        </p:txBody>
      </p:sp>
      <p:pic>
        <p:nvPicPr>
          <p:cNvPr id="157" name="Google Shape;157;p6"/>
          <p:cNvPicPr preferRelativeResize="0"/>
          <p:nvPr>
            <p:ph idx="1" type="body"/>
          </p:nvPr>
        </p:nvPicPr>
        <p:blipFill rotWithShape="1">
          <a:blip r:embed="rId3">
            <a:alphaModFix/>
          </a:blip>
          <a:srcRect b="0" l="0" r="0" t="0"/>
          <a:stretch/>
        </p:blipFill>
        <p:spPr>
          <a:xfrm>
            <a:off x="4657725" y="4371976"/>
            <a:ext cx="3028950" cy="628650"/>
          </a:xfrm>
          <a:prstGeom prst="rect">
            <a:avLst/>
          </a:prstGeom>
          <a:noFill/>
          <a:ln>
            <a:noFill/>
          </a:ln>
        </p:spPr>
      </p:pic>
      <p:pic>
        <p:nvPicPr>
          <p:cNvPr id="158" name="Google Shape;158;p6"/>
          <p:cNvPicPr preferRelativeResize="0"/>
          <p:nvPr/>
        </p:nvPicPr>
        <p:blipFill rotWithShape="1">
          <a:blip r:embed="rId4">
            <a:alphaModFix/>
          </a:blip>
          <a:srcRect b="0" l="0" r="0" t="0"/>
          <a:stretch/>
        </p:blipFill>
        <p:spPr>
          <a:xfrm>
            <a:off x="955538" y="269758"/>
            <a:ext cx="3028949" cy="3292011"/>
          </a:xfrm>
          <a:prstGeom prst="rect">
            <a:avLst/>
          </a:prstGeom>
          <a:noFill/>
          <a:ln>
            <a:noFill/>
          </a:ln>
        </p:spPr>
      </p:pic>
      <p:pic>
        <p:nvPicPr>
          <p:cNvPr id="159" name="Google Shape;159;p6"/>
          <p:cNvPicPr preferRelativeResize="0"/>
          <p:nvPr/>
        </p:nvPicPr>
        <p:blipFill rotWithShape="1">
          <a:blip r:embed="rId5">
            <a:alphaModFix/>
          </a:blip>
          <a:srcRect b="0" l="0" r="0" t="0"/>
          <a:stretch/>
        </p:blipFill>
        <p:spPr>
          <a:xfrm>
            <a:off x="931816" y="3743325"/>
            <a:ext cx="3106557" cy="2844915"/>
          </a:xfrm>
          <a:prstGeom prst="rect">
            <a:avLst/>
          </a:prstGeom>
          <a:noFill/>
          <a:ln>
            <a:noFill/>
          </a:ln>
        </p:spPr>
      </p:pic>
      <p:pic>
        <p:nvPicPr>
          <p:cNvPr id="160" name="Google Shape;160;p6"/>
          <p:cNvPicPr preferRelativeResize="0"/>
          <p:nvPr/>
        </p:nvPicPr>
        <p:blipFill rotWithShape="1">
          <a:blip r:embed="rId6">
            <a:alphaModFix/>
          </a:blip>
          <a:srcRect b="0" l="0" r="0" t="0"/>
          <a:stretch/>
        </p:blipFill>
        <p:spPr>
          <a:xfrm>
            <a:off x="4666434" y="5468909"/>
            <a:ext cx="3028950" cy="628650"/>
          </a:xfrm>
          <a:prstGeom prst="rect">
            <a:avLst/>
          </a:prstGeom>
          <a:noFill/>
          <a:ln>
            <a:noFill/>
          </a:ln>
        </p:spPr>
      </p:pic>
      <p:pic>
        <p:nvPicPr>
          <p:cNvPr id="161" name="Google Shape;161;p6"/>
          <p:cNvPicPr preferRelativeResize="0"/>
          <p:nvPr/>
        </p:nvPicPr>
        <p:blipFill rotWithShape="1">
          <a:blip r:embed="rId7">
            <a:alphaModFix/>
          </a:blip>
          <a:srcRect b="0" l="0" r="0" t="0"/>
          <a:stretch/>
        </p:blipFill>
        <p:spPr>
          <a:xfrm>
            <a:off x="8359913" y="3743325"/>
            <a:ext cx="3400202" cy="2844915"/>
          </a:xfrm>
          <a:prstGeom prst="rect">
            <a:avLst/>
          </a:prstGeom>
          <a:noFill/>
          <a:ln>
            <a:noFill/>
          </a:ln>
        </p:spPr>
      </p:pic>
      <p:pic>
        <p:nvPicPr>
          <p:cNvPr id="162" name="Google Shape;162;p6"/>
          <p:cNvPicPr preferRelativeResize="0"/>
          <p:nvPr/>
        </p:nvPicPr>
        <p:blipFill rotWithShape="1">
          <a:blip r:embed="rId8">
            <a:alphaModFix/>
          </a:blip>
          <a:srcRect b="0" l="0" r="0" t="0"/>
          <a:stretch/>
        </p:blipFill>
        <p:spPr>
          <a:xfrm>
            <a:off x="4472099" y="297357"/>
            <a:ext cx="3400202" cy="3292011"/>
          </a:xfrm>
          <a:prstGeom prst="rect">
            <a:avLst/>
          </a:prstGeom>
          <a:noFill/>
          <a:ln>
            <a:noFill/>
          </a:ln>
        </p:spPr>
      </p:pic>
      <p:pic>
        <p:nvPicPr>
          <p:cNvPr id="163" name="Google Shape;163;p6"/>
          <p:cNvPicPr preferRelativeResize="0"/>
          <p:nvPr/>
        </p:nvPicPr>
        <p:blipFill rotWithShape="1">
          <a:blip r:embed="rId9">
            <a:alphaModFix/>
          </a:blip>
          <a:srcRect b="0" l="0" r="0" t="0"/>
          <a:stretch/>
        </p:blipFill>
        <p:spPr>
          <a:xfrm>
            <a:off x="8359913" y="269758"/>
            <a:ext cx="3400202" cy="3347207"/>
          </a:xfrm>
          <a:prstGeom prst="rect">
            <a:avLst/>
          </a:prstGeom>
          <a:noFill/>
          <a:ln>
            <a:noFill/>
          </a:ln>
        </p:spPr>
      </p:pic>
      <p:cxnSp>
        <p:nvCxnSpPr>
          <p:cNvPr id="164" name="Google Shape;164;p6"/>
          <p:cNvCxnSpPr/>
          <p:nvPr/>
        </p:nvCxnSpPr>
        <p:spPr>
          <a:xfrm>
            <a:off x="3984487" y="1915763"/>
            <a:ext cx="487612" cy="0"/>
          </a:xfrm>
          <a:prstGeom prst="straightConnector1">
            <a:avLst/>
          </a:prstGeom>
          <a:noFill/>
          <a:ln cap="flat" cmpd="sng" w="9525">
            <a:solidFill>
              <a:schemeClr val="dk1"/>
            </a:solidFill>
            <a:prstDash val="solid"/>
            <a:round/>
            <a:headEnd len="sm" w="sm" type="none"/>
            <a:tailEnd len="med" w="med" type="triangle"/>
          </a:ln>
        </p:spPr>
      </p:cxnSp>
      <p:cxnSp>
        <p:nvCxnSpPr>
          <p:cNvPr id="165" name="Google Shape;165;p6"/>
          <p:cNvCxnSpPr>
            <a:endCxn id="157" idx="1"/>
          </p:cNvCxnSpPr>
          <p:nvPr/>
        </p:nvCxnSpPr>
        <p:spPr>
          <a:xfrm>
            <a:off x="4038225" y="4686301"/>
            <a:ext cx="619500" cy="0"/>
          </a:xfrm>
          <a:prstGeom prst="straightConnector1">
            <a:avLst/>
          </a:prstGeom>
          <a:noFill/>
          <a:ln cap="flat" cmpd="sng" w="9525">
            <a:solidFill>
              <a:schemeClr val="dk1"/>
            </a:solidFill>
            <a:prstDash val="solid"/>
            <a:round/>
            <a:headEnd len="sm" w="sm" type="none"/>
            <a:tailEnd len="med" w="med" type="triangle"/>
          </a:ln>
        </p:spPr>
      </p:cxnSp>
      <p:cxnSp>
        <p:nvCxnSpPr>
          <p:cNvPr id="166" name="Google Shape;166;p6"/>
          <p:cNvCxnSpPr/>
          <p:nvPr/>
        </p:nvCxnSpPr>
        <p:spPr>
          <a:xfrm>
            <a:off x="7872301" y="1806906"/>
            <a:ext cx="487612" cy="0"/>
          </a:xfrm>
          <a:prstGeom prst="straightConnector1">
            <a:avLst/>
          </a:prstGeom>
          <a:noFill/>
          <a:ln cap="flat" cmpd="sng" w="9525">
            <a:solidFill>
              <a:schemeClr val="dk1"/>
            </a:solidFill>
            <a:prstDash val="solid"/>
            <a:round/>
            <a:headEnd len="sm" w="sm" type="none"/>
            <a:tailEnd len="med" w="med" type="triangle"/>
          </a:ln>
        </p:spPr>
      </p:cxnSp>
      <p:cxnSp>
        <p:nvCxnSpPr>
          <p:cNvPr id="167" name="Google Shape;167;p6"/>
          <p:cNvCxnSpPr/>
          <p:nvPr/>
        </p:nvCxnSpPr>
        <p:spPr>
          <a:xfrm>
            <a:off x="7695384" y="5783234"/>
            <a:ext cx="664529" cy="0"/>
          </a:xfrm>
          <a:prstGeom prst="straightConnector1">
            <a:avLst/>
          </a:prstGeom>
          <a:noFill/>
          <a:ln cap="flat" cmpd="sng" w="9525">
            <a:solidFill>
              <a:schemeClr val="dk1"/>
            </a:solidFill>
            <a:prstDash val="solid"/>
            <a:round/>
            <a:headEnd len="sm" w="sm" type="none"/>
            <a:tailEnd len="med" w="med" type="triangle"/>
          </a:ln>
        </p:spPr>
      </p:cxnSp>
      <p:cxnSp>
        <p:nvCxnSpPr>
          <p:cNvPr id="168" name="Google Shape;168;p6"/>
          <p:cNvCxnSpPr/>
          <p:nvPr/>
        </p:nvCxnSpPr>
        <p:spPr>
          <a:xfrm>
            <a:off x="11704388" y="1982427"/>
            <a:ext cx="487612" cy="0"/>
          </a:xfrm>
          <a:prstGeom prst="straightConnector1">
            <a:avLst/>
          </a:prstGeom>
          <a:noFill/>
          <a:ln cap="flat" cmpd="sng" w="9525">
            <a:solidFill>
              <a:schemeClr val="dk1"/>
            </a:solidFill>
            <a:prstDash val="solid"/>
            <a:round/>
            <a:headEnd len="sm" w="sm" type="none"/>
            <a:tailEnd len="med" w="med" type="triangle"/>
          </a:ln>
        </p:spPr>
      </p:cxnSp>
      <p:cxnSp>
        <p:nvCxnSpPr>
          <p:cNvPr id="169" name="Google Shape;169;p6"/>
          <p:cNvCxnSpPr>
            <a:stCxn id="157" idx="2"/>
            <a:endCxn id="160" idx="0"/>
          </p:cNvCxnSpPr>
          <p:nvPr/>
        </p:nvCxnSpPr>
        <p:spPr>
          <a:xfrm>
            <a:off x="6172200" y="5000626"/>
            <a:ext cx="8700" cy="468300"/>
          </a:xfrm>
          <a:prstGeom prst="straightConnector1">
            <a:avLst/>
          </a:prstGeom>
          <a:noFill/>
          <a:ln cap="flat" cmpd="sng" w="9525">
            <a:solidFill>
              <a:schemeClr val="dk1"/>
            </a:solidFill>
            <a:prstDash val="solid"/>
            <a:round/>
            <a:headEnd len="sm" w="sm" type="none"/>
            <a:tailEnd len="med" w="med" type="triangle"/>
          </a:ln>
        </p:spPr>
      </p:cxnSp>
      <p:cxnSp>
        <p:nvCxnSpPr>
          <p:cNvPr id="170" name="Google Shape;170;p6"/>
          <p:cNvCxnSpPr/>
          <p:nvPr/>
        </p:nvCxnSpPr>
        <p:spPr>
          <a:xfrm>
            <a:off x="467926" y="5030983"/>
            <a:ext cx="487612" cy="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txBox="1"/>
          <p:nvPr>
            <p:ph type="title"/>
          </p:nvPr>
        </p:nvSpPr>
        <p:spPr>
          <a:xfrm>
            <a:off x="1057013" y="385852"/>
            <a:ext cx="7863952" cy="118872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002060"/>
              </a:buClr>
              <a:buSzPts val="5400"/>
              <a:buFont typeface="Times New Roman"/>
              <a:buNone/>
            </a:pPr>
            <a:r>
              <a:rPr lang="en-US" sz="5400">
                <a:solidFill>
                  <a:srgbClr val="002060"/>
                </a:solidFill>
                <a:latin typeface="Times New Roman"/>
                <a:ea typeface="Times New Roman"/>
                <a:cs typeface="Times New Roman"/>
                <a:sym typeface="Times New Roman"/>
              </a:rPr>
              <a:t>DATASET</a:t>
            </a:r>
            <a:endParaRPr sz="5400">
              <a:solidFill>
                <a:srgbClr val="002060"/>
              </a:solidFill>
            </a:endParaRPr>
          </a:p>
        </p:txBody>
      </p:sp>
      <p:pic>
        <p:nvPicPr>
          <p:cNvPr id="176" name="Google Shape;176;p7"/>
          <p:cNvPicPr preferRelativeResize="0"/>
          <p:nvPr>
            <p:ph idx="1" type="body"/>
          </p:nvPr>
        </p:nvPicPr>
        <p:blipFill rotWithShape="1">
          <a:blip r:embed="rId3">
            <a:alphaModFix/>
          </a:blip>
          <a:srcRect b="0" l="0" r="0" t="0"/>
          <a:stretch/>
        </p:blipFill>
        <p:spPr>
          <a:xfrm>
            <a:off x="1140903" y="2835448"/>
            <a:ext cx="4152550" cy="1021970"/>
          </a:xfrm>
          <a:prstGeom prst="rect">
            <a:avLst/>
          </a:prstGeom>
          <a:noFill/>
          <a:ln>
            <a:noFill/>
          </a:ln>
        </p:spPr>
      </p:pic>
      <p:cxnSp>
        <p:nvCxnSpPr>
          <p:cNvPr id="177" name="Google Shape;177;p7"/>
          <p:cNvCxnSpPr/>
          <p:nvPr/>
        </p:nvCxnSpPr>
        <p:spPr>
          <a:xfrm>
            <a:off x="1140903" y="1199627"/>
            <a:ext cx="9219501" cy="0"/>
          </a:xfrm>
          <a:prstGeom prst="straightConnector1">
            <a:avLst/>
          </a:prstGeom>
          <a:noFill/>
          <a:ln cap="flat" cmpd="sng" w="19050">
            <a:solidFill>
              <a:schemeClr val="dk1"/>
            </a:solidFill>
            <a:prstDash val="solid"/>
            <a:round/>
            <a:headEnd len="sm" w="sm" type="none"/>
            <a:tailEnd len="sm" w="sm" type="none"/>
          </a:ln>
        </p:spPr>
      </p:cxnSp>
      <p:pic>
        <p:nvPicPr>
          <p:cNvPr id="178" name="Google Shape;178;p7"/>
          <p:cNvPicPr preferRelativeResize="0"/>
          <p:nvPr/>
        </p:nvPicPr>
        <p:blipFill rotWithShape="1">
          <a:blip r:embed="rId4">
            <a:alphaModFix/>
          </a:blip>
          <a:srcRect b="0" l="0" r="0" t="0"/>
          <a:stretch/>
        </p:blipFill>
        <p:spPr>
          <a:xfrm>
            <a:off x="1140903" y="1336728"/>
            <a:ext cx="4152550" cy="1318010"/>
          </a:xfrm>
          <a:prstGeom prst="rect">
            <a:avLst/>
          </a:prstGeom>
          <a:noFill/>
          <a:ln>
            <a:noFill/>
          </a:ln>
        </p:spPr>
      </p:pic>
      <p:pic>
        <p:nvPicPr>
          <p:cNvPr id="179" name="Google Shape;179;p7"/>
          <p:cNvPicPr preferRelativeResize="0"/>
          <p:nvPr/>
        </p:nvPicPr>
        <p:blipFill rotWithShape="1">
          <a:blip r:embed="rId5">
            <a:alphaModFix/>
          </a:blip>
          <a:srcRect b="0" l="0" r="0" t="0"/>
          <a:stretch/>
        </p:blipFill>
        <p:spPr>
          <a:xfrm>
            <a:off x="5503178" y="1324198"/>
            <a:ext cx="3501677" cy="1330539"/>
          </a:xfrm>
          <a:prstGeom prst="rect">
            <a:avLst/>
          </a:prstGeom>
          <a:noFill/>
          <a:ln>
            <a:noFill/>
          </a:ln>
        </p:spPr>
      </p:pic>
      <p:pic>
        <p:nvPicPr>
          <p:cNvPr id="180" name="Google Shape;180;p7"/>
          <p:cNvPicPr preferRelativeResize="0"/>
          <p:nvPr/>
        </p:nvPicPr>
        <p:blipFill rotWithShape="1">
          <a:blip r:embed="rId6">
            <a:alphaModFix/>
          </a:blip>
          <a:srcRect b="0" l="0" r="0" t="0"/>
          <a:stretch/>
        </p:blipFill>
        <p:spPr>
          <a:xfrm>
            <a:off x="5503178" y="2835448"/>
            <a:ext cx="3501678" cy="1021970"/>
          </a:xfrm>
          <a:prstGeom prst="rect">
            <a:avLst/>
          </a:prstGeom>
          <a:noFill/>
          <a:ln>
            <a:noFill/>
          </a:ln>
        </p:spPr>
      </p:pic>
      <p:pic>
        <p:nvPicPr>
          <p:cNvPr id="181" name="Google Shape;181;p7"/>
          <p:cNvPicPr preferRelativeResize="0"/>
          <p:nvPr/>
        </p:nvPicPr>
        <p:blipFill rotWithShape="1">
          <a:blip r:embed="rId7">
            <a:alphaModFix/>
          </a:blip>
          <a:srcRect b="0" l="0" r="0" t="0"/>
          <a:stretch/>
        </p:blipFill>
        <p:spPr>
          <a:xfrm>
            <a:off x="6085681" y="3421697"/>
            <a:ext cx="20638" cy="14605"/>
          </a:xfrm>
          <a:prstGeom prst="rect">
            <a:avLst/>
          </a:prstGeom>
          <a:noFill/>
          <a:ln>
            <a:noFill/>
          </a:ln>
        </p:spPr>
      </p:pic>
      <p:pic>
        <p:nvPicPr>
          <p:cNvPr id="182" name="Google Shape;182;p7"/>
          <p:cNvPicPr preferRelativeResize="0"/>
          <p:nvPr/>
        </p:nvPicPr>
        <p:blipFill rotWithShape="1">
          <a:blip r:embed="rId8">
            <a:alphaModFix/>
          </a:blip>
          <a:srcRect b="0" l="0" r="0" t="0"/>
          <a:stretch/>
        </p:blipFill>
        <p:spPr>
          <a:xfrm>
            <a:off x="1140902" y="4102217"/>
            <a:ext cx="3011647" cy="2518004"/>
          </a:xfrm>
          <a:prstGeom prst="rect">
            <a:avLst/>
          </a:prstGeom>
          <a:noFill/>
          <a:ln>
            <a:noFill/>
          </a:ln>
        </p:spPr>
      </p:pic>
      <p:pic>
        <p:nvPicPr>
          <p:cNvPr id="183" name="Google Shape;183;p7"/>
          <p:cNvPicPr preferRelativeResize="0"/>
          <p:nvPr/>
        </p:nvPicPr>
        <p:blipFill rotWithShape="1">
          <a:blip r:embed="rId7">
            <a:alphaModFix/>
          </a:blip>
          <a:srcRect b="0" l="0" r="0" t="0"/>
          <a:stretch/>
        </p:blipFill>
        <p:spPr>
          <a:xfrm>
            <a:off x="6085681" y="3421697"/>
            <a:ext cx="20638" cy="14605"/>
          </a:xfrm>
          <a:prstGeom prst="rect">
            <a:avLst/>
          </a:prstGeom>
          <a:noFill/>
          <a:ln>
            <a:noFill/>
          </a:ln>
        </p:spPr>
      </p:pic>
      <p:pic>
        <p:nvPicPr>
          <p:cNvPr id="184" name="Google Shape;184;p7"/>
          <p:cNvPicPr preferRelativeResize="0"/>
          <p:nvPr/>
        </p:nvPicPr>
        <p:blipFill rotWithShape="1">
          <a:blip r:embed="rId7">
            <a:alphaModFix/>
          </a:blip>
          <a:srcRect b="0" l="0" r="0" t="0"/>
          <a:stretch/>
        </p:blipFill>
        <p:spPr>
          <a:xfrm>
            <a:off x="6085681" y="3421697"/>
            <a:ext cx="20638" cy="14605"/>
          </a:xfrm>
          <a:prstGeom prst="rect">
            <a:avLst/>
          </a:prstGeom>
          <a:noFill/>
          <a:ln>
            <a:noFill/>
          </a:ln>
        </p:spPr>
      </p:pic>
      <p:pic>
        <p:nvPicPr>
          <p:cNvPr id="185" name="Google Shape;185;p7"/>
          <p:cNvPicPr preferRelativeResize="0"/>
          <p:nvPr/>
        </p:nvPicPr>
        <p:blipFill rotWithShape="1">
          <a:blip r:embed="rId9">
            <a:alphaModFix/>
          </a:blip>
          <a:srcRect b="0" l="0" r="0" t="0"/>
          <a:stretch/>
        </p:blipFill>
        <p:spPr>
          <a:xfrm>
            <a:off x="4257411" y="4109610"/>
            <a:ext cx="2613172" cy="2492328"/>
          </a:xfrm>
          <a:prstGeom prst="rect">
            <a:avLst/>
          </a:prstGeom>
          <a:noFill/>
          <a:ln>
            <a:noFill/>
          </a:ln>
        </p:spPr>
      </p:pic>
      <p:pic>
        <p:nvPicPr>
          <p:cNvPr id="186" name="Google Shape;186;p7"/>
          <p:cNvPicPr preferRelativeResize="0"/>
          <p:nvPr/>
        </p:nvPicPr>
        <p:blipFill rotWithShape="1">
          <a:blip r:embed="rId10">
            <a:alphaModFix/>
          </a:blip>
          <a:srcRect b="0" l="0" r="0" t="0"/>
          <a:stretch/>
        </p:blipFill>
        <p:spPr>
          <a:xfrm>
            <a:off x="6975445" y="4102217"/>
            <a:ext cx="2780951" cy="2499721"/>
          </a:xfrm>
          <a:prstGeom prst="rect">
            <a:avLst/>
          </a:prstGeom>
          <a:noFill/>
          <a:ln>
            <a:noFill/>
          </a:ln>
        </p:spPr>
      </p:pic>
      <p:pic>
        <p:nvPicPr>
          <p:cNvPr id="187" name="Google Shape;187;p7"/>
          <p:cNvPicPr preferRelativeResize="0"/>
          <p:nvPr/>
        </p:nvPicPr>
        <p:blipFill rotWithShape="1">
          <a:blip r:embed="rId11">
            <a:alphaModFix/>
          </a:blip>
          <a:srcRect b="0" l="0" r="0" t="0"/>
          <a:stretch/>
        </p:blipFill>
        <p:spPr>
          <a:xfrm>
            <a:off x="9861259" y="4102217"/>
            <a:ext cx="2330742" cy="2499721"/>
          </a:xfrm>
          <a:prstGeom prst="rect">
            <a:avLst/>
          </a:prstGeom>
          <a:noFill/>
          <a:ln>
            <a:noFill/>
          </a:ln>
        </p:spPr>
      </p:pic>
      <p:pic>
        <p:nvPicPr>
          <p:cNvPr id="188" name="Google Shape;188;p7"/>
          <p:cNvPicPr preferRelativeResize="0"/>
          <p:nvPr/>
        </p:nvPicPr>
        <p:blipFill rotWithShape="1">
          <a:blip r:embed="rId12">
            <a:alphaModFix/>
          </a:blip>
          <a:srcRect b="0" l="0" r="0" t="0"/>
          <a:stretch/>
        </p:blipFill>
        <p:spPr>
          <a:xfrm>
            <a:off x="9214580" y="1336728"/>
            <a:ext cx="2697787" cy="25206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8"/>
          <p:cNvSpPr txBox="1"/>
          <p:nvPr>
            <p:ph type="title"/>
          </p:nvPr>
        </p:nvSpPr>
        <p:spPr>
          <a:xfrm>
            <a:off x="1057013" y="385852"/>
            <a:ext cx="7863952" cy="118872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002060"/>
              </a:buClr>
              <a:buSzPts val="5400"/>
              <a:buFont typeface="Times New Roman"/>
              <a:buNone/>
            </a:pPr>
            <a:r>
              <a:rPr lang="en-US" sz="5400">
                <a:solidFill>
                  <a:srgbClr val="002060"/>
                </a:solidFill>
                <a:latin typeface="Times New Roman"/>
                <a:ea typeface="Times New Roman"/>
                <a:cs typeface="Times New Roman"/>
                <a:sym typeface="Times New Roman"/>
              </a:rPr>
              <a:t>RESULT</a:t>
            </a:r>
            <a:endParaRPr sz="5400">
              <a:solidFill>
                <a:srgbClr val="002060"/>
              </a:solidFill>
            </a:endParaRPr>
          </a:p>
        </p:txBody>
      </p:sp>
      <p:sp>
        <p:nvSpPr>
          <p:cNvPr id="194" name="Google Shape;194;p8"/>
          <p:cNvSpPr txBox="1"/>
          <p:nvPr>
            <p:ph idx="1" type="body"/>
          </p:nvPr>
        </p:nvSpPr>
        <p:spPr>
          <a:xfrm>
            <a:off x="998290" y="1392572"/>
            <a:ext cx="6090407" cy="4706224"/>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0"/>
              </a:spcBef>
              <a:spcAft>
                <a:spcPts val="0"/>
              </a:spcAft>
              <a:buClr>
                <a:schemeClr val="dk2"/>
              </a:buClr>
              <a:buSzPts val="2800"/>
              <a:buNone/>
            </a:pPr>
            <a:r>
              <a:rPr lang="en-US" sz="2800">
                <a:latin typeface="Times New Roman"/>
                <a:ea typeface="Times New Roman"/>
                <a:cs typeface="Times New Roman"/>
                <a:sym typeface="Times New Roman"/>
              </a:rPr>
              <a:t>We are done with the working on the following</a:t>
            </a:r>
            <a:endParaRPr/>
          </a:p>
          <a:p>
            <a:pPr indent="0" lvl="0" marL="0" rtl="0" algn="l">
              <a:lnSpc>
                <a:spcPct val="94000"/>
              </a:lnSpc>
              <a:spcBef>
                <a:spcPts val="1200"/>
              </a:spcBef>
              <a:spcAft>
                <a:spcPts val="0"/>
              </a:spcAft>
              <a:buClr>
                <a:schemeClr val="dk2"/>
              </a:buClr>
              <a:buSzPts val="2800"/>
              <a:buNone/>
            </a:pPr>
            <a:r>
              <a:t/>
            </a:r>
            <a:endParaRPr sz="2800">
              <a:latin typeface="Times New Roman"/>
              <a:ea typeface="Times New Roman"/>
              <a:cs typeface="Times New Roman"/>
              <a:sym typeface="Times New Roman"/>
            </a:endParaRPr>
          </a:p>
          <a:p>
            <a:pPr indent="-384048" lvl="0" marL="384048" rtl="0" algn="l">
              <a:lnSpc>
                <a:spcPct val="94000"/>
              </a:lnSpc>
              <a:spcBef>
                <a:spcPts val="1200"/>
              </a:spcBef>
              <a:spcAft>
                <a:spcPts val="0"/>
              </a:spcAft>
              <a:buClr>
                <a:schemeClr val="dk2"/>
              </a:buClr>
              <a:buSzPts val="2800"/>
              <a:buFont typeface="Noto Sans Symbols"/>
              <a:buChar char="❖"/>
            </a:pPr>
            <a:r>
              <a:rPr lang="en-US" sz="2800">
                <a:latin typeface="Times New Roman"/>
                <a:ea typeface="Times New Roman"/>
                <a:cs typeface="Times New Roman"/>
                <a:sym typeface="Times New Roman"/>
              </a:rPr>
              <a:t>Recognition of characters from a image</a:t>
            </a:r>
            <a:endParaRPr/>
          </a:p>
          <a:p>
            <a:pPr indent="-384048" lvl="0" marL="384048" rtl="0" algn="l">
              <a:lnSpc>
                <a:spcPct val="94000"/>
              </a:lnSpc>
              <a:spcBef>
                <a:spcPts val="1200"/>
              </a:spcBef>
              <a:spcAft>
                <a:spcPts val="0"/>
              </a:spcAft>
              <a:buClr>
                <a:schemeClr val="dk2"/>
              </a:buClr>
              <a:buSzPts val="2800"/>
              <a:buFont typeface="Noto Sans Symbols"/>
              <a:buChar char="❖"/>
            </a:pPr>
            <a:r>
              <a:rPr lang="en-US" sz="2800">
                <a:latin typeface="Times New Roman"/>
                <a:ea typeface="Times New Roman"/>
                <a:cs typeface="Times New Roman"/>
                <a:sym typeface="Times New Roman"/>
              </a:rPr>
              <a:t>Recognition of the target from the given image</a:t>
            </a:r>
            <a:endParaRPr/>
          </a:p>
          <a:p>
            <a:pPr indent="-384048" lvl="0" marL="384048" rtl="0" algn="l">
              <a:lnSpc>
                <a:spcPct val="94000"/>
              </a:lnSpc>
              <a:spcBef>
                <a:spcPts val="1200"/>
              </a:spcBef>
              <a:spcAft>
                <a:spcPts val="0"/>
              </a:spcAft>
              <a:buClr>
                <a:schemeClr val="dk2"/>
              </a:buClr>
              <a:buSzPts val="2800"/>
              <a:buFont typeface="Noto Sans Symbols"/>
              <a:buChar char="❖"/>
            </a:pPr>
            <a:r>
              <a:rPr lang="en-US" sz="2800">
                <a:latin typeface="Times New Roman"/>
                <a:ea typeface="Times New Roman"/>
                <a:cs typeface="Times New Roman"/>
                <a:sym typeface="Times New Roman"/>
              </a:rPr>
              <a:t>Implemented detecting characters from blurred or defocused image</a:t>
            </a:r>
            <a:endParaRPr/>
          </a:p>
          <a:p>
            <a:pPr indent="0" lvl="0" marL="0" rtl="0" algn="l">
              <a:lnSpc>
                <a:spcPct val="94000"/>
              </a:lnSpc>
              <a:spcBef>
                <a:spcPts val="1200"/>
              </a:spcBef>
              <a:spcAft>
                <a:spcPts val="0"/>
              </a:spcAft>
              <a:buClr>
                <a:schemeClr val="dk2"/>
              </a:buClr>
              <a:buSzPts val="2800"/>
              <a:buNone/>
            </a:pPr>
            <a:r>
              <a:t/>
            </a:r>
            <a:endParaRPr sz="2800">
              <a:latin typeface="Times New Roman"/>
              <a:ea typeface="Times New Roman"/>
              <a:cs typeface="Times New Roman"/>
              <a:sym typeface="Times New Roman"/>
            </a:endParaRPr>
          </a:p>
          <a:p>
            <a:pPr indent="0" lvl="0" marL="0" rtl="0" algn="l">
              <a:lnSpc>
                <a:spcPct val="94000"/>
              </a:lnSpc>
              <a:spcBef>
                <a:spcPts val="1200"/>
              </a:spcBef>
              <a:spcAft>
                <a:spcPts val="0"/>
              </a:spcAft>
              <a:buClr>
                <a:schemeClr val="dk2"/>
              </a:buClr>
              <a:buSzPts val="2800"/>
              <a:buNone/>
            </a:pPr>
            <a:r>
              <a:t/>
            </a:r>
            <a:endParaRPr sz="2800">
              <a:latin typeface="Times New Roman"/>
              <a:ea typeface="Times New Roman"/>
              <a:cs typeface="Times New Roman"/>
              <a:sym typeface="Times New Roman"/>
            </a:endParaRPr>
          </a:p>
        </p:txBody>
      </p:sp>
      <p:cxnSp>
        <p:nvCxnSpPr>
          <p:cNvPr id="195" name="Google Shape;195;p8"/>
          <p:cNvCxnSpPr/>
          <p:nvPr/>
        </p:nvCxnSpPr>
        <p:spPr>
          <a:xfrm>
            <a:off x="1140903" y="1199627"/>
            <a:ext cx="9219501" cy="0"/>
          </a:xfrm>
          <a:prstGeom prst="straightConnector1">
            <a:avLst/>
          </a:prstGeom>
          <a:noFill/>
          <a:ln cap="flat" cmpd="sng" w="19050">
            <a:solidFill>
              <a:schemeClr val="dk1"/>
            </a:solidFill>
            <a:prstDash val="solid"/>
            <a:round/>
            <a:headEnd len="sm" w="sm" type="none"/>
            <a:tailEnd len="sm" w="sm" type="none"/>
          </a:ln>
        </p:spPr>
      </p:cxnSp>
      <p:pic>
        <p:nvPicPr>
          <p:cNvPr id="196" name="Google Shape;196;p8"/>
          <p:cNvPicPr preferRelativeResize="0"/>
          <p:nvPr/>
        </p:nvPicPr>
        <p:blipFill rotWithShape="1">
          <a:blip r:embed="rId3">
            <a:alphaModFix/>
          </a:blip>
          <a:srcRect b="0" l="0" r="0" t="0"/>
          <a:stretch/>
        </p:blipFill>
        <p:spPr>
          <a:xfrm>
            <a:off x="7106845" y="1275129"/>
            <a:ext cx="4964913" cy="2869032"/>
          </a:xfrm>
          <a:prstGeom prst="rect">
            <a:avLst/>
          </a:prstGeom>
          <a:noFill/>
          <a:ln>
            <a:noFill/>
          </a:ln>
        </p:spPr>
      </p:pic>
      <p:pic>
        <p:nvPicPr>
          <p:cNvPr id="197" name="Google Shape;197;p8"/>
          <p:cNvPicPr preferRelativeResize="0"/>
          <p:nvPr/>
        </p:nvPicPr>
        <p:blipFill rotWithShape="1">
          <a:blip r:embed="rId4">
            <a:alphaModFix/>
          </a:blip>
          <a:srcRect b="0" l="0" r="0" t="0"/>
          <a:stretch/>
        </p:blipFill>
        <p:spPr>
          <a:xfrm>
            <a:off x="7106845" y="4219661"/>
            <a:ext cx="4964913" cy="25670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9"/>
          <p:cNvSpPr txBox="1"/>
          <p:nvPr>
            <p:ph type="title"/>
          </p:nvPr>
        </p:nvSpPr>
        <p:spPr>
          <a:xfrm>
            <a:off x="783771" y="165463"/>
            <a:ext cx="10189029" cy="2006237"/>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002060"/>
              </a:buClr>
              <a:buSzPts val="6000"/>
              <a:buFont typeface="Times New Roman"/>
              <a:buNone/>
            </a:pPr>
            <a:r>
              <a:rPr lang="en-US" sz="6000">
                <a:solidFill>
                  <a:srgbClr val="002060"/>
                </a:solidFill>
                <a:latin typeface="Times New Roman"/>
                <a:ea typeface="Times New Roman"/>
                <a:cs typeface="Times New Roman"/>
                <a:sym typeface="Times New Roman"/>
              </a:rPr>
              <a:t>CONCLUSION</a:t>
            </a:r>
            <a:endParaRPr sz="6000"/>
          </a:p>
        </p:txBody>
      </p:sp>
      <p:sp>
        <p:nvSpPr>
          <p:cNvPr id="203" name="Google Shape;203;p9"/>
          <p:cNvSpPr txBox="1"/>
          <p:nvPr>
            <p:ph idx="1" type="body"/>
          </p:nvPr>
        </p:nvSpPr>
        <p:spPr>
          <a:xfrm>
            <a:off x="879565" y="1210520"/>
            <a:ext cx="10093235" cy="5190280"/>
          </a:xfrm>
          <a:prstGeom prst="rect">
            <a:avLst/>
          </a:prstGeom>
          <a:noFill/>
          <a:ln>
            <a:noFill/>
          </a:ln>
        </p:spPr>
        <p:txBody>
          <a:bodyPr anchorCtr="0" anchor="t" bIns="45700" lIns="91425" spcFirstLastPara="1" rIns="91425" wrap="square" tIns="45700">
            <a:normAutofit lnSpcReduction="10000"/>
          </a:bodyPr>
          <a:lstStyle/>
          <a:p>
            <a:pPr indent="-384048" lvl="0" marL="384048" rtl="0" algn="just">
              <a:lnSpc>
                <a:spcPct val="100000"/>
              </a:lnSpc>
              <a:spcBef>
                <a:spcPts val="0"/>
              </a:spcBef>
              <a:spcAft>
                <a:spcPts val="0"/>
              </a:spcAft>
              <a:buClr>
                <a:srgbClr val="2A1F03"/>
              </a:buClr>
              <a:buSzPts val="2000"/>
              <a:buChar char="■"/>
            </a:pPr>
            <a:r>
              <a:rPr b="0" i="0" lang="en-US">
                <a:solidFill>
                  <a:srgbClr val="2A1F03"/>
                </a:solidFill>
                <a:latin typeface="Times New Roman"/>
                <a:ea typeface="Times New Roman"/>
                <a:cs typeface="Times New Roman"/>
                <a:sym typeface="Times New Roman"/>
              </a:rPr>
              <a:t>This project can be further exploited for vehicle owner identification, vehicle model identification traffic control,  vehicle speed control and vehicle location tracking. It can be further extended as </a:t>
            </a:r>
            <a:r>
              <a:rPr b="0" i="1" lang="en-US">
                <a:solidFill>
                  <a:srgbClr val="7030A0"/>
                </a:solidFill>
                <a:latin typeface="Times New Roman"/>
                <a:ea typeface="Times New Roman"/>
                <a:cs typeface="Times New Roman"/>
                <a:sym typeface="Times New Roman"/>
              </a:rPr>
              <a:t>multilingual character recognition </a:t>
            </a:r>
            <a:r>
              <a:rPr b="0" i="0" lang="en-US">
                <a:solidFill>
                  <a:srgbClr val="2A1F03"/>
                </a:solidFill>
                <a:latin typeface="Times New Roman"/>
                <a:ea typeface="Times New Roman"/>
                <a:cs typeface="Times New Roman"/>
                <a:sym typeface="Times New Roman"/>
              </a:rPr>
              <a:t>to identify the language of characters automatically based on the training  data.</a:t>
            </a:r>
            <a:endParaRPr/>
          </a:p>
          <a:p>
            <a:pPr indent="-384048" lvl="0" marL="384048" rtl="0" algn="just">
              <a:lnSpc>
                <a:spcPct val="100000"/>
              </a:lnSpc>
              <a:spcBef>
                <a:spcPts val="1200"/>
              </a:spcBef>
              <a:spcAft>
                <a:spcPts val="0"/>
              </a:spcAft>
              <a:buClr>
                <a:srgbClr val="2A1F03"/>
              </a:buClr>
              <a:buSzPts val="2000"/>
              <a:buChar char="■"/>
            </a:pPr>
            <a:r>
              <a:rPr b="0" i="0" lang="en-US">
                <a:solidFill>
                  <a:srgbClr val="2A1F03"/>
                </a:solidFill>
                <a:latin typeface="Times New Roman"/>
                <a:ea typeface="Times New Roman"/>
                <a:cs typeface="Times New Roman"/>
                <a:sym typeface="Times New Roman"/>
              </a:rPr>
              <a:t>It can provide various </a:t>
            </a:r>
            <a:r>
              <a:rPr b="0" i="1" lang="en-US">
                <a:solidFill>
                  <a:srgbClr val="7030A0"/>
                </a:solidFill>
                <a:latin typeface="Times New Roman"/>
                <a:ea typeface="Times New Roman"/>
                <a:cs typeface="Times New Roman"/>
                <a:sym typeface="Times New Roman"/>
              </a:rPr>
              <a:t>benefits like traffic safety enforcement, security</a:t>
            </a:r>
            <a:r>
              <a:rPr b="0" i="0" lang="en-US">
                <a:solidFill>
                  <a:srgbClr val="2A1F03"/>
                </a:solidFill>
                <a:latin typeface="Times New Roman"/>
                <a:ea typeface="Times New Roman"/>
                <a:cs typeface="Times New Roman"/>
                <a:sym typeface="Times New Roman"/>
              </a:rPr>
              <a:t>- in case of suspicious activity by  vehicle, easy to use, immediate information availability- as compare to searching vehicle owner registration details  manually and cost effective for any country. For </a:t>
            </a:r>
            <a:r>
              <a:rPr b="0" i="1" lang="en-US">
                <a:solidFill>
                  <a:srgbClr val="7030A0"/>
                </a:solidFill>
                <a:latin typeface="Times New Roman"/>
                <a:ea typeface="Times New Roman"/>
                <a:cs typeface="Times New Roman"/>
                <a:sym typeface="Times New Roman"/>
              </a:rPr>
              <a:t>low  resolution images </a:t>
            </a:r>
            <a:r>
              <a:rPr b="0" i="0" lang="en-US">
                <a:solidFill>
                  <a:srgbClr val="2A1F03"/>
                </a:solidFill>
                <a:latin typeface="Times New Roman"/>
                <a:ea typeface="Times New Roman"/>
                <a:cs typeface="Times New Roman"/>
                <a:sym typeface="Times New Roman"/>
              </a:rPr>
              <a:t>some improvement algorithms like super  resolution of images should be focused. Most of </a:t>
            </a:r>
            <a:r>
              <a:rPr lang="en-US">
                <a:solidFill>
                  <a:srgbClr val="2A1F03"/>
                </a:solidFill>
                <a:latin typeface="Times New Roman"/>
                <a:ea typeface="Times New Roman"/>
                <a:cs typeface="Times New Roman"/>
                <a:sym typeface="Times New Roman"/>
              </a:rPr>
              <a:t>our project </a:t>
            </a:r>
            <a:r>
              <a:rPr b="0" i="0" lang="en-US">
                <a:solidFill>
                  <a:srgbClr val="2A1F03"/>
                </a:solidFill>
                <a:latin typeface="Times New Roman"/>
                <a:ea typeface="Times New Roman"/>
                <a:cs typeface="Times New Roman"/>
                <a:sym typeface="Times New Roman"/>
              </a:rPr>
              <a:t>focus on processing one vehicle number plate but in real-time there can be more than one vehicle number plates while the images are being captured.</a:t>
            </a:r>
            <a:endParaRPr>
              <a:solidFill>
                <a:srgbClr val="2A1F03"/>
              </a:solidFill>
              <a:latin typeface="Times New Roman"/>
              <a:ea typeface="Times New Roman"/>
              <a:cs typeface="Times New Roman"/>
              <a:sym typeface="Times New Roman"/>
            </a:endParaRPr>
          </a:p>
          <a:p>
            <a:pPr indent="-384048" lvl="0" marL="384048" rtl="0" algn="just">
              <a:lnSpc>
                <a:spcPct val="100000"/>
              </a:lnSpc>
              <a:spcBef>
                <a:spcPts val="1200"/>
              </a:spcBef>
              <a:spcAft>
                <a:spcPts val="0"/>
              </a:spcAft>
              <a:buClr>
                <a:srgbClr val="2A1F03"/>
              </a:buClr>
              <a:buSzPts val="2000"/>
              <a:buChar char="■"/>
            </a:pPr>
            <a:r>
              <a:rPr lang="en-US">
                <a:solidFill>
                  <a:srgbClr val="2A1F03"/>
                </a:solidFill>
                <a:latin typeface="Times New Roman"/>
                <a:ea typeface="Times New Roman"/>
                <a:cs typeface="Times New Roman"/>
                <a:sym typeface="Times New Roman"/>
              </a:rPr>
              <a:t>Obviously, the </a:t>
            </a:r>
            <a:r>
              <a:rPr i="1" lang="en-US">
                <a:solidFill>
                  <a:srgbClr val="7030A0"/>
                </a:solidFill>
                <a:latin typeface="Times New Roman"/>
                <a:ea typeface="Times New Roman"/>
                <a:cs typeface="Times New Roman"/>
                <a:sym typeface="Times New Roman"/>
              </a:rPr>
              <a:t>accuracy of the recognition</a:t>
            </a:r>
            <a:r>
              <a:rPr lang="en-US">
                <a:solidFill>
                  <a:srgbClr val="2A1F03"/>
                </a:solidFill>
                <a:latin typeface="Times New Roman"/>
                <a:ea typeface="Times New Roman"/>
                <a:cs typeface="Times New Roman"/>
                <a:sym typeface="Times New Roman"/>
              </a:rPr>
              <a:t> is the most important in this system. Therefore, this application should be optimized and modified for overcoming the accuracy limitations. In order to make the recognition more precise, we should add some preprocesses to remove the interferences. Moreover, we would continue the further study for license plate recognition in some complicated environments, such as vehicles at </a:t>
            </a:r>
            <a:r>
              <a:rPr i="1" lang="en-US">
                <a:solidFill>
                  <a:srgbClr val="7030A0"/>
                </a:solidFill>
                <a:latin typeface="Times New Roman"/>
                <a:ea typeface="Times New Roman"/>
                <a:cs typeface="Times New Roman"/>
                <a:sym typeface="Times New Roman"/>
              </a:rPr>
              <a:t>dark night or in heavy rains</a:t>
            </a:r>
            <a:r>
              <a:rPr lang="en-US">
                <a:solidFill>
                  <a:srgbClr val="2A1F03"/>
                </a:solidFill>
                <a:latin typeface="Times New Roman"/>
                <a:ea typeface="Times New Roman"/>
                <a:cs typeface="Times New Roman"/>
                <a:sym typeface="Times New Roman"/>
              </a:rPr>
              <a:t> and so on. If we could accomplish all of the objectives, this application would have a very promising future.</a:t>
            </a:r>
            <a:endParaRPr>
              <a:solidFill>
                <a:srgbClr val="2A1F03"/>
              </a:solidFill>
              <a:latin typeface="Times New Roman"/>
              <a:ea typeface="Times New Roman"/>
              <a:cs typeface="Times New Roman"/>
              <a:sym typeface="Times New Roman"/>
            </a:endParaRPr>
          </a:p>
        </p:txBody>
      </p:sp>
      <p:cxnSp>
        <p:nvCxnSpPr>
          <p:cNvPr id="204" name="Google Shape;204;p9"/>
          <p:cNvCxnSpPr/>
          <p:nvPr/>
        </p:nvCxnSpPr>
        <p:spPr>
          <a:xfrm>
            <a:off x="879565" y="1027612"/>
            <a:ext cx="10249989"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Crop">
  <a:themeElements>
    <a:clrScheme name="Yellow Orange">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2020-10-17T08:37:55Z</dcterms:created>
  <dc:creator>Rohan K</dc:creator>
</cp:coreProperties>
</file>